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x-msvide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30"/>
  </p:notesMasterIdLst>
  <p:handoutMasterIdLst>
    <p:handoutMasterId r:id="rId31"/>
  </p:handoutMasterIdLst>
  <p:sldIdLst>
    <p:sldId id="256" r:id="rId2"/>
    <p:sldId id="266" r:id="rId3"/>
    <p:sldId id="267" r:id="rId4"/>
    <p:sldId id="294" r:id="rId5"/>
    <p:sldId id="295" r:id="rId6"/>
    <p:sldId id="296" r:id="rId7"/>
    <p:sldId id="297" r:id="rId8"/>
    <p:sldId id="298" r:id="rId9"/>
    <p:sldId id="299" r:id="rId10"/>
    <p:sldId id="300" r:id="rId11"/>
    <p:sldId id="301" r:id="rId12"/>
    <p:sldId id="307" r:id="rId13"/>
    <p:sldId id="302" r:id="rId14"/>
    <p:sldId id="306" r:id="rId15"/>
    <p:sldId id="309" r:id="rId16"/>
    <p:sldId id="303" r:id="rId17"/>
    <p:sldId id="304" r:id="rId18"/>
    <p:sldId id="321" r:id="rId19"/>
    <p:sldId id="322" r:id="rId20"/>
    <p:sldId id="323" r:id="rId21"/>
    <p:sldId id="324" r:id="rId22"/>
    <p:sldId id="312" r:id="rId23"/>
    <p:sldId id="311" r:id="rId24"/>
    <p:sldId id="313" r:id="rId25"/>
    <p:sldId id="305" r:id="rId26"/>
    <p:sldId id="310" r:id="rId27"/>
    <p:sldId id="314" r:id="rId28"/>
    <p:sldId id="320"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85" autoAdjust="0"/>
    <p:restoredTop sz="86355" autoAdjust="0"/>
  </p:normalViewPr>
  <p:slideViewPr>
    <p:cSldViewPr>
      <p:cViewPr varScale="1">
        <p:scale>
          <a:sx n="64" d="100"/>
          <a:sy n="64" d="100"/>
        </p:scale>
        <p:origin x="1302" y="96"/>
      </p:cViewPr>
      <p:guideLst>
        <p:guide orient="horz" pos="2160"/>
        <p:guide pos="2880"/>
      </p:guideLst>
    </p:cSldViewPr>
  </p:slideViewPr>
  <p:outlineViewPr>
    <p:cViewPr>
      <p:scale>
        <a:sx n="33" d="100"/>
        <a:sy n="33" d="100"/>
      </p:scale>
      <p:origin x="0" y="-4314"/>
    </p:cViewPr>
  </p:outlineViewPr>
  <p:notesTextViewPr>
    <p:cViewPr>
      <p:scale>
        <a:sx n="3" d="2"/>
        <a:sy n="3" d="2"/>
      </p:scale>
      <p:origin x="0" y="0"/>
    </p:cViewPr>
  </p:notesTextViewPr>
  <p:sorterViewPr>
    <p:cViewPr varScale="1">
      <p:scale>
        <a:sx n="100" d="100"/>
        <a:sy n="100" d="100"/>
      </p:scale>
      <p:origin x="0" y="0"/>
    </p:cViewPr>
  </p:sorterViewPr>
  <p:notesViewPr>
    <p:cSldViewPr>
      <p:cViewPr varScale="1">
        <p:scale>
          <a:sx n="57" d="100"/>
          <a:sy n="57" d="100"/>
        </p:scale>
        <p:origin x="198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934F36-F3AA-4550-AFD3-6D0FA76CFF4E}" type="doc">
      <dgm:prSet loTypeId="urn:microsoft.com/office/officeart/2005/8/layout/chevron1" loCatId="process" qsTypeId="urn:microsoft.com/office/officeart/2005/8/quickstyle/simple3" qsCatId="simple" csTypeId="urn:microsoft.com/office/officeart/2005/8/colors/colorful1" csCatId="colorful" phldr="1"/>
      <dgm:spPr/>
    </dgm:pt>
    <dgm:pt modelId="{591C4250-2982-44E0-B4DC-E0879FC01CF4}">
      <dgm:prSet phldrT="[Text]" custT="1"/>
      <dgm:spPr/>
      <dgm:t>
        <a:bodyPr/>
        <a:lstStyle/>
        <a:p>
          <a:r>
            <a:rPr lang="en-US" sz="1400" b="1" dirty="0" smtClean="0"/>
            <a:t>Upload Data File</a:t>
          </a:r>
          <a:endParaRPr lang="en-US" sz="1400" dirty="0">
            <a:solidFill>
              <a:schemeClr val="tx1"/>
            </a:solidFill>
          </a:endParaRPr>
        </a:p>
      </dgm:t>
    </dgm:pt>
    <dgm:pt modelId="{7DF8F08D-79B9-40B7-855E-E319A07C8187}" type="parTrans" cxnId="{DD04FEF1-4D06-43B0-9B93-44F92E275B47}">
      <dgm:prSet/>
      <dgm:spPr/>
      <dgm:t>
        <a:bodyPr/>
        <a:lstStyle/>
        <a:p>
          <a:endParaRPr lang="en-US" sz="2400"/>
        </a:p>
      </dgm:t>
    </dgm:pt>
    <dgm:pt modelId="{7663D5D6-0F67-4E23-87A7-D95F33008E4A}" type="sibTrans" cxnId="{DD04FEF1-4D06-43B0-9B93-44F92E275B47}">
      <dgm:prSet/>
      <dgm:spPr/>
      <dgm:t>
        <a:bodyPr/>
        <a:lstStyle/>
        <a:p>
          <a:endParaRPr lang="en-US" sz="2400"/>
        </a:p>
      </dgm:t>
    </dgm:pt>
    <dgm:pt modelId="{BFB25F43-86EA-443D-8503-08522D9F1202}">
      <dgm:prSet phldrT="[Text]" custT="1"/>
      <dgm:spPr/>
      <dgm:t>
        <a:bodyPr/>
        <a:lstStyle/>
        <a:p>
          <a:r>
            <a:rPr lang="en-US" sz="1400" b="1" dirty="0" smtClean="0"/>
            <a:t>Apply Filter(s)</a:t>
          </a:r>
          <a:endParaRPr lang="en-US" sz="1400" dirty="0">
            <a:solidFill>
              <a:schemeClr val="tx1"/>
            </a:solidFill>
          </a:endParaRPr>
        </a:p>
      </dgm:t>
    </dgm:pt>
    <dgm:pt modelId="{36392F49-07D1-47AE-A60B-21D8F6D377A7}" type="parTrans" cxnId="{5CE222B5-EB70-4EEA-9B8B-D1A753ACC549}">
      <dgm:prSet/>
      <dgm:spPr/>
      <dgm:t>
        <a:bodyPr/>
        <a:lstStyle/>
        <a:p>
          <a:endParaRPr lang="en-US" sz="2400"/>
        </a:p>
      </dgm:t>
    </dgm:pt>
    <dgm:pt modelId="{9B7A9619-F234-4C36-ACFE-BD8EFCE4E53E}" type="sibTrans" cxnId="{5CE222B5-EB70-4EEA-9B8B-D1A753ACC549}">
      <dgm:prSet/>
      <dgm:spPr/>
      <dgm:t>
        <a:bodyPr/>
        <a:lstStyle/>
        <a:p>
          <a:endParaRPr lang="en-US" sz="2400"/>
        </a:p>
      </dgm:t>
    </dgm:pt>
    <dgm:pt modelId="{4A058EB9-B356-4EB0-860C-BDDFBB12E049}">
      <dgm:prSet phldrT="[Text]" custT="1"/>
      <dgm:spPr/>
      <dgm:t>
        <a:bodyPr/>
        <a:lstStyle/>
        <a:p>
          <a:r>
            <a:rPr lang="en-US" sz="1400" b="1" dirty="0" smtClean="0"/>
            <a:t>Select Display Option</a:t>
          </a:r>
          <a:endParaRPr lang="en-US" sz="1400" dirty="0">
            <a:solidFill>
              <a:schemeClr val="tx1"/>
            </a:solidFill>
          </a:endParaRPr>
        </a:p>
      </dgm:t>
    </dgm:pt>
    <dgm:pt modelId="{58A64324-6B4A-4FB2-B6B1-5AF1C8B7F7A8}" type="parTrans" cxnId="{499B9DAF-F2E7-4086-90D9-DA50BF445E6B}">
      <dgm:prSet/>
      <dgm:spPr/>
      <dgm:t>
        <a:bodyPr/>
        <a:lstStyle/>
        <a:p>
          <a:endParaRPr lang="en-US" sz="2400"/>
        </a:p>
      </dgm:t>
    </dgm:pt>
    <dgm:pt modelId="{6B066016-E96C-47A8-9A21-D62C747E6776}" type="sibTrans" cxnId="{499B9DAF-F2E7-4086-90D9-DA50BF445E6B}">
      <dgm:prSet/>
      <dgm:spPr/>
      <dgm:t>
        <a:bodyPr/>
        <a:lstStyle/>
        <a:p>
          <a:endParaRPr lang="en-US" sz="2400"/>
        </a:p>
      </dgm:t>
    </dgm:pt>
    <dgm:pt modelId="{93A4C326-1A19-4187-A3C9-DEE004C53DCD}">
      <dgm:prSet phldrT="[Text]" custT="1"/>
      <dgm:spPr/>
      <dgm:t>
        <a:bodyPr/>
        <a:lstStyle/>
        <a:p>
          <a:r>
            <a:rPr lang="en-US" sz="1400" b="1" dirty="0" smtClean="0"/>
            <a:t>Generate &amp; View Map</a:t>
          </a:r>
          <a:endParaRPr lang="en-US" sz="1400" dirty="0">
            <a:solidFill>
              <a:schemeClr val="tx1"/>
            </a:solidFill>
          </a:endParaRPr>
        </a:p>
      </dgm:t>
    </dgm:pt>
    <dgm:pt modelId="{7641DBA3-0045-4377-A591-AEB3C216744E}" type="parTrans" cxnId="{A93FF711-2E87-4845-8F3F-37F455FE4FD4}">
      <dgm:prSet/>
      <dgm:spPr/>
      <dgm:t>
        <a:bodyPr/>
        <a:lstStyle/>
        <a:p>
          <a:endParaRPr lang="en-US" sz="2400"/>
        </a:p>
      </dgm:t>
    </dgm:pt>
    <dgm:pt modelId="{7B8F23F0-18F8-4B92-9B01-4224F67FABDF}" type="sibTrans" cxnId="{A93FF711-2E87-4845-8F3F-37F455FE4FD4}">
      <dgm:prSet/>
      <dgm:spPr/>
      <dgm:t>
        <a:bodyPr/>
        <a:lstStyle/>
        <a:p>
          <a:endParaRPr lang="en-US" sz="2400"/>
        </a:p>
      </dgm:t>
    </dgm:pt>
    <dgm:pt modelId="{2BDA4142-393E-4478-9DE8-26E4ED7492AF}">
      <dgm:prSet phldrT="[Text]" custT="1"/>
      <dgm:spPr/>
      <dgm:t>
        <a:bodyPr/>
        <a:lstStyle/>
        <a:p>
          <a:r>
            <a:rPr lang="en-US" sz="1400" b="1" dirty="0" smtClean="0">
              <a:solidFill>
                <a:schemeClr val="tx1"/>
              </a:solidFill>
            </a:rPr>
            <a:t>Select Case Category</a:t>
          </a:r>
          <a:endParaRPr lang="en-US" sz="1400" b="1" dirty="0">
            <a:solidFill>
              <a:schemeClr val="tx1"/>
            </a:solidFill>
          </a:endParaRPr>
        </a:p>
      </dgm:t>
    </dgm:pt>
    <dgm:pt modelId="{EBA2D2B8-FBDA-4AEF-A422-3273AC5867A9}" type="parTrans" cxnId="{7A587B18-82CF-4978-B8FB-157502AB7070}">
      <dgm:prSet/>
      <dgm:spPr/>
      <dgm:t>
        <a:bodyPr/>
        <a:lstStyle/>
        <a:p>
          <a:endParaRPr lang="en-US" sz="2400"/>
        </a:p>
      </dgm:t>
    </dgm:pt>
    <dgm:pt modelId="{BCD5A8B0-1797-436E-A1B6-9FB0C393D1CD}" type="sibTrans" cxnId="{7A587B18-82CF-4978-B8FB-157502AB7070}">
      <dgm:prSet/>
      <dgm:spPr/>
      <dgm:t>
        <a:bodyPr/>
        <a:lstStyle/>
        <a:p>
          <a:endParaRPr lang="en-US" sz="2400"/>
        </a:p>
      </dgm:t>
    </dgm:pt>
    <dgm:pt modelId="{CA7C7A4A-E88B-4C01-85A7-43B6EA880D90}" type="pres">
      <dgm:prSet presAssocID="{ED934F36-F3AA-4550-AFD3-6D0FA76CFF4E}" presName="Name0" presStyleCnt="0">
        <dgm:presLayoutVars>
          <dgm:dir/>
          <dgm:animLvl val="lvl"/>
          <dgm:resizeHandles val="exact"/>
        </dgm:presLayoutVars>
      </dgm:prSet>
      <dgm:spPr/>
    </dgm:pt>
    <dgm:pt modelId="{CF8665A9-3AC2-46F6-AF52-FB251B294A3D}" type="pres">
      <dgm:prSet presAssocID="{2BDA4142-393E-4478-9DE8-26E4ED7492AF}" presName="parTxOnly" presStyleLbl="node1" presStyleIdx="0" presStyleCnt="5">
        <dgm:presLayoutVars>
          <dgm:chMax val="0"/>
          <dgm:chPref val="0"/>
          <dgm:bulletEnabled val="1"/>
        </dgm:presLayoutVars>
      </dgm:prSet>
      <dgm:spPr/>
      <dgm:t>
        <a:bodyPr/>
        <a:lstStyle/>
        <a:p>
          <a:endParaRPr lang="en-US"/>
        </a:p>
      </dgm:t>
    </dgm:pt>
    <dgm:pt modelId="{CED29F10-73CA-49EC-87E1-4921FF755676}" type="pres">
      <dgm:prSet presAssocID="{BCD5A8B0-1797-436E-A1B6-9FB0C393D1CD}" presName="parTxOnlySpace" presStyleCnt="0"/>
      <dgm:spPr/>
    </dgm:pt>
    <dgm:pt modelId="{B5340FD4-2550-4D54-8F49-F75549606E2C}" type="pres">
      <dgm:prSet presAssocID="{591C4250-2982-44E0-B4DC-E0879FC01CF4}" presName="parTxOnly" presStyleLbl="node1" presStyleIdx="1" presStyleCnt="5">
        <dgm:presLayoutVars>
          <dgm:chMax val="0"/>
          <dgm:chPref val="0"/>
          <dgm:bulletEnabled val="1"/>
        </dgm:presLayoutVars>
      </dgm:prSet>
      <dgm:spPr/>
      <dgm:t>
        <a:bodyPr/>
        <a:lstStyle/>
        <a:p>
          <a:endParaRPr lang="en-US"/>
        </a:p>
      </dgm:t>
    </dgm:pt>
    <dgm:pt modelId="{B6269AFC-0413-4266-8120-1F55915C51D0}" type="pres">
      <dgm:prSet presAssocID="{7663D5D6-0F67-4E23-87A7-D95F33008E4A}" presName="parTxOnlySpace" presStyleCnt="0"/>
      <dgm:spPr/>
    </dgm:pt>
    <dgm:pt modelId="{6EB86F9B-F603-497E-A44B-2B57E5F75D2B}" type="pres">
      <dgm:prSet presAssocID="{BFB25F43-86EA-443D-8503-08522D9F1202}" presName="parTxOnly" presStyleLbl="node1" presStyleIdx="2" presStyleCnt="5" custScaleX="111596">
        <dgm:presLayoutVars>
          <dgm:chMax val="0"/>
          <dgm:chPref val="0"/>
          <dgm:bulletEnabled val="1"/>
        </dgm:presLayoutVars>
      </dgm:prSet>
      <dgm:spPr/>
      <dgm:t>
        <a:bodyPr/>
        <a:lstStyle/>
        <a:p>
          <a:endParaRPr lang="en-US"/>
        </a:p>
      </dgm:t>
    </dgm:pt>
    <dgm:pt modelId="{623518F4-3F10-42CD-B576-34B752B267AE}" type="pres">
      <dgm:prSet presAssocID="{9B7A9619-F234-4C36-ACFE-BD8EFCE4E53E}" presName="parTxOnlySpace" presStyleCnt="0"/>
      <dgm:spPr/>
    </dgm:pt>
    <dgm:pt modelId="{298F381C-C69A-481D-B105-EBD1DD7CBD28}" type="pres">
      <dgm:prSet presAssocID="{4A058EB9-B356-4EB0-860C-BDDFBB12E049}" presName="parTxOnly" presStyleLbl="node1" presStyleIdx="3" presStyleCnt="5">
        <dgm:presLayoutVars>
          <dgm:chMax val="0"/>
          <dgm:chPref val="0"/>
          <dgm:bulletEnabled val="1"/>
        </dgm:presLayoutVars>
      </dgm:prSet>
      <dgm:spPr/>
      <dgm:t>
        <a:bodyPr/>
        <a:lstStyle/>
        <a:p>
          <a:endParaRPr lang="en-US"/>
        </a:p>
      </dgm:t>
    </dgm:pt>
    <dgm:pt modelId="{DDB29E60-663C-4427-9EBA-BC4553717502}" type="pres">
      <dgm:prSet presAssocID="{6B066016-E96C-47A8-9A21-D62C747E6776}" presName="parTxOnlySpace" presStyleCnt="0"/>
      <dgm:spPr/>
    </dgm:pt>
    <dgm:pt modelId="{6593AE56-2942-4227-B7E6-98BEE0E00BCD}" type="pres">
      <dgm:prSet presAssocID="{93A4C326-1A19-4187-A3C9-DEE004C53DCD}" presName="parTxOnly" presStyleLbl="node1" presStyleIdx="4" presStyleCnt="5">
        <dgm:presLayoutVars>
          <dgm:chMax val="0"/>
          <dgm:chPref val="0"/>
          <dgm:bulletEnabled val="1"/>
        </dgm:presLayoutVars>
      </dgm:prSet>
      <dgm:spPr/>
      <dgm:t>
        <a:bodyPr/>
        <a:lstStyle/>
        <a:p>
          <a:endParaRPr lang="en-US"/>
        </a:p>
      </dgm:t>
    </dgm:pt>
  </dgm:ptLst>
  <dgm:cxnLst>
    <dgm:cxn modelId="{DD04FEF1-4D06-43B0-9B93-44F92E275B47}" srcId="{ED934F36-F3AA-4550-AFD3-6D0FA76CFF4E}" destId="{591C4250-2982-44E0-B4DC-E0879FC01CF4}" srcOrd="1" destOrd="0" parTransId="{7DF8F08D-79B9-40B7-855E-E319A07C8187}" sibTransId="{7663D5D6-0F67-4E23-87A7-D95F33008E4A}"/>
    <dgm:cxn modelId="{35437258-D3A7-4131-80CB-04574DB5E7B4}" type="presOf" srcId="{2BDA4142-393E-4478-9DE8-26E4ED7492AF}" destId="{CF8665A9-3AC2-46F6-AF52-FB251B294A3D}" srcOrd="0" destOrd="0" presId="urn:microsoft.com/office/officeart/2005/8/layout/chevron1"/>
    <dgm:cxn modelId="{3FAA2D31-ADDE-44F3-9DD9-F686385CF416}" type="presOf" srcId="{BFB25F43-86EA-443D-8503-08522D9F1202}" destId="{6EB86F9B-F603-497E-A44B-2B57E5F75D2B}" srcOrd="0" destOrd="0" presId="urn:microsoft.com/office/officeart/2005/8/layout/chevron1"/>
    <dgm:cxn modelId="{A68E8481-B4F4-4170-AA8D-B78652522312}" type="presOf" srcId="{93A4C326-1A19-4187-A3C9-DEE004C53DCD}" destId="{6593AE56-2942-4227-B7E6-98BEE0E00BCD}" srcOrd="0" destOrd="0" presId="urn:microsoft.com/office/officeart/2005/8/layout/chevron1"/>
    <dgm:cxn modelId="{7A587B18-82CF-4978-B8FB-157502AB7070}" srcId="{ED934F36-F3AA-4550-AFD3-6D0FA76CFF4E}" destId="{2BDA4142-393E-4478-9DE8-26E4ED7492AF}" srcOrd="0" destOrd="0" parTransId="{EBA2D2B8-FBDA-4AEF-A422-3273AC5867A9}" sibTransId="{BCD5A8B0-1797-436E-A1B6-9FB0C393D1CD}"/>
    <dgm:cxn modelId="{A93FF711-2E87-4845-8F3F-37F455FE4FD4}" srcId="{ED934F36-F3AA-4550-AFD3-6D0FA76CFF4E}" destId="{93A4C326-1A19-4187-A3C9-DEE004C53DCD}" srcOrd="4" destOrd="0" parTransId="{7641DBA3-0045-4377-A591-AEB3C216744E}" sibTransId="{7B8F23F0-18F8-4B92-9B01-4224F67FABDF}"/>
    <dgm:cxn modelId="{2753274A-C3A7-4C1C-BBD1-EB6B526FAAEA}" type="presOf" srcId="{591C4250-2982-44E0-B4DC-E0879FC01CF4}" destId="{B5340FD4-2550-4D54-8F49-F75549606E2C}" srcOrd="0" destOrd="0" presId="urn:microsoft.com/office/officeart/2005/8/layout/chevron1"/>
    <dgm:cxn modelId="{5CE222B5-EB70-4EEA-9B8B-D1A753ACC549}" srcId="{ED934F36-F3AA-4550-AFD3-6D0FA76CFF4E}" destId="{BFB25F43-86EA-443D-8503-08522D9F1202}" srcOrd="2" destOrd="0" parTransId="{36392F49-07D1-47AE-A60B-21D8F6D377A7}" sibTransId="{9B7A9619-F234-4C36-ACFE-BD8EFCE4E53E}"/>
    <dgm:cxn modelId="{499B9DAF-F2E7-4086-90D9-DA50BF445E6B}" srcId="{ED934F36-F3AA-4550-AFD3-6D0FA76CFF4E}" destId="{4A058EB9-B356-4EB0-860C-BDDFBB12E049}" srcOrd="3" destOrd="0" parTransId="{58A64324-6B4A-4FB2-B6B1-5AF1C8B7F7A8}" sibTransId="{6B066016-E96C-47A8-9A21-D62C747E6776}"/>
    <dgm:cxn modelId="{9B6DAC3B-AB04-41C0-B43C-21A60205E3EA}" type="presOf" srcId="{ED934F36-F3AA-4550-AFD3-6D0FA76CFF4E}" destId="{CA7C7A4A-E88B-4C01-85A7-43B6EA880D90}" srcOrd="0" destOrd="0" presId="urn:microsoft.com/office/officeart/2005/8/layout/chevron1"/>
    <dgm:cxn modelId="{18B1D1C6-5437-4B13-B73B-224592D2C303}" type="presOf" srcId="{4A058EB9-B356-4EB0-860C-BDDFBB12E049}" destId="{298F381C-C69A-481D-B105-EBD1DD7CBD28}" srcOrd="0" destOrd="0" presId="urn:microsoft.com/office/officeart/2005/8/layout/chevron1"/>
    <dgm:cxn modelId="{72E637EC-4DF7-401B-88BB-4DB686E250EA}" type="presParOf" srcId="{CA7C7A4A-E88B-4C01-85A7-43B6EA880D90}" destId="{CF8665A9-3AC2-46F6-AF52-FB251B294A3D}" srcOrd="0" destOrd="0" presId="urn:microsoft.com/office/officeart/2005/8/layout/chevron1"/>
    <dgm:cxn modelId="{153D83C1-415B-4843-A997-D5A4CBEF6B1A}" type="presParOf" srcId="{CA7C7A4A-E88B-4C01-85A7-43B6EA880D90}" destId="{CED29F10-73CA-49EC-87E1-4921FF755676}" srcOrd="1" destOrd="0" presId="urn:microsoft.com/office/officeart/2005/8/layout/chevron1"/>
    <dgm:cxn modelId="{49A91937-DE44-440C-AFF9-D78B5246A317}" type="presParOf" srcId="{CA7C7A4A-E88B-4C01-85A7-43B6EA880D90}" destId="{B5340FD4-2550-4D54-8F49-F75549606E2C}" srcOrd="2" destOrd="0" presId="urn:microsoft.com/office/officeart/2005/8/layout/chevron1"/>
    <dgm:cxn modelId="{BDC81DC3-8F64-4FAA-A20B-DFBC6B55B9FF}" type="presParOf" srcId="{CA7C7A4A-E88B-4C01-85A7-43B6EA880D90}" destId="{B6269AFC-0413-4266-8120-1F55915C51D0}" srcOrd="3" destOrd="0" presId="urn:microsoft.com/office/officeart/2005/8/layout/chevron1"/>
    <dgm:cxn modelId="{D2F3E91A-9F4F-4B1A-BAA0-8F678CD810EA}" type="presParOf" srcId="{CA7C7A4A-E88B-4C01-85A7-43B6EA880D90}" destId="{6EB86F9B-F603-497E-A44B-2B57E5F75D2B}" srcOrd="4" destOrd="0" presId="urn:microsoft.com/office/officeart/2005/8/layout/chevron1"/>
    <dgm:cxn modelId="{C532E0C1-9017-47B8-9CB8-1F25C213C52D}" type="presParOf" srcId="{CA7C7A4A-E88B-4C01-85A7-43B6EA880D90}" destId="{623518F4-3F10-42CD-B576-34B752B267AE}" srcOrd="5" destOrd="0" presId="urn:microsoft.com/office/officeart/2005/8/layout/chevron1"/>
    <dgm:cxn modelId="{4D9DF6AE-9DEB-41F2-9236-F95CDDCDD325}" type="presParOf" srcId="{CA7C7A4A-E88B-4C01-85A7-43B6EA880D90}" destId="{298F381C-C69A-481D-B105-EBD1DD7CBD28}" srcOrd="6" destOrd="0" presId="urn:microsoft.com/office/officeart/2005/8/layout/chevron1"/>
    <dgm:cxn modelId="{19458609-F97E-4B8B-B051-85F77C6C0165}" type="presParOf" srcId="{CA7C7A4A-E88B-4C01-85A7-43B6EA880D90}" destId="{DDB29E60-663C-4427-9EBA-BC4553717502}" srcOrd="7" destOrd="0" presId="urn:microsoft.com/office/officeart/2005/8/layout/chevron1"/>
    <dgm:cxn modelId="{51B8824B-974C-43F3-8EFF-2CCDA85BE965}" type="presParOf" srcId="{CA7C7A4A-E88B-4C01-85A7-43B6EA880D90}" destId="{6593AE56-2942-4227-B7E6-98BEE0E00BCD}"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AFE3D6B-E148-4DFC-A8F7-C84518EE5E28}" type="datetimeFigureOut">
              <a:rPr lang="en-US" smtClean="0"/>
              <a:t>4/30/2014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5CD871C-BD4E-4B75-8B41-5589AE891E53}" type="slidenum">
              <a:rPr lang="en-US" smtClean="0"/>
              <a:t>‹#›</a:t>
            </a:fld>
            <a:endParaRPr lang="en-US"/>
          </a:p>
        </p:txBody>
      </p:sp>
    </p:spTree>
    <p:extLst>
      <p:ext uri="{BB962C8B-B14F-4D97-AF65-F5344CB8AC3E}">
        <p14:creationId xmlns:p14="http://schemas.microsoft.com/office/powerpoint/2010/main" val="118863866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jp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D437E1-DB0A-480F-8BAF-53C4D1DA7564}" type="datetimeFigureOut">
              <a:rPr lang="en-US" smtClean="0"/>
              <a:t>4/30/2014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9C0CFD-FF84-479B-9CD6-3F0CC9DBDF04}" type="slidenum">
              <a:rPr lang="en-US" smtClean="0"/>
              <a:t>‹#›</a:t>
            </a:fld>
            <a:endParaRPr lang="en-US"/>
          </a:p>
        </p:txBody>
      </p:sp>
    </p:spTree>
    <p:extLst>
      <p:ext uri="{BB962C8B-B14F-4D97-AF65-F5344CB8AC3E}">
        <p14:creationId xmlns:p14="http://schemas.microsoft.com/office/powerpoint/2010/main" val="995883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Deputy Director, Program Operations</a:t>
            </a:r>
            <a:r>
              <a:rPr lang="en-US" baseline="0" dirty="0" smtClean="0"/>
              <a:t> – Office of Trade Agreements and Negotiations Compliance</a:t>
            </a:r>
            <a:endParaRPr lang="en-US" dirty="0"/>
          </a:p>
        </p:txBody>
      </p:sp>
      <p:sp>
        <p:nvSpPr>
          <p:cNvPr id="4" name="Slide Number Placeholder 3"/>
          <p:cNvSpPr>
            <a:spLocks noGrp="1"/>
          </p:cNvSpPr>
          <p:nvPr>
            <p:ph type="sldNum" sz="quarter" idx="10"/>
          </p:nvPr>
        </p:nvSpPr>
        <p:spPr/>
        <p:txBody>
          <a:bodyPr/>
          <a:lstStyle/>
          <a:p>
            <a:fld id="{EF9C0CFD-FF84-479B-9CD6-3F0CC9DBDF04}" type="slidenum">
              <a:rPr lang="en-US" smtClean="0"/>
              <a:t>1</a:t>
            </a:fld>
            <a:endParaRPr lang="en-US"/>
          </a:p>
        </p:txBody>
      </p:sp>
    </p:spTree>
    <p:extLst>
      <p:ext uri="{BB962C8B-B14F-4D97-AF65-F5344CB8AC3E}">
        <p14:creationId xmlns:p14="http://schemas.microsoft.com/office/powerpoint/2010/main" val="1129251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Our client</a:t>
            </a:r>
            <a:r>
              <a:rPr lang="en-US" baseline="0" dirty="0" smtClean="0"/>
              <a:t> uses Chrome and IE, and at this moment this application only work for IE. As </a:t>
            </a:r>
            <a:r>
              <a:rPr lang="en-US" baseline="0" dirty="0" err="1" smtClean="0"/>
              <a:t>Sonal</a:t>
            </a:r>
            <a:r>
              <a:rPr lang="en-US" baseline="0" dirty="0" smtClean="0"/>
              <a:t> mentioned, there are several security issues to make it work on Chrome. So it is doable, and it would make the client usage more flexible, but it would require a third party certification.</a:t>
            </a:r>
          </a:p>
          <a:p>
            <a:pPr marL="228600" indent="-228600">
              <a:buAutoNum type="arabicPeriod"/>
            </a:pPr>
            <a:r>
              <a:rPr lang="en-US" dirty="0" smtClean="0"/>
              <a:t>So far, the data is stored in excel</a:t>
            </a:r>
            <a:r>
              <a:rPr lang="en-US" baseline="0" dirty="0" smtClean="0"/>
              <a:t> files. Every time the user has to get the excel file and import it. But if there is a database as a backend which stores all data, it would be more convenient. The user don’t have to repeat the file importing step. The application would connect to the database and the user only need to choose the filter. Another advantage of a database is data consistency. If data are record in several excel files, it is hard to make sure that everyone is using the right file. But with a centralized data storage, it can easily be achieved. Besides, from the point of view of the software maintenance, it would be better if the application connects with a database. Because our application is customized to the currently excel file. If the excel is changed, such as renaming a column, it is likely that the application cannot fetch the data correctly. But if the application is connected with a database schema, it is much easier to maintain it.</a:t>
            </a:r>
          </a:p>
          <a:p>
            <a:pPr marL="228600" indent="-228600">
              <a:buAutoNum type="arabicPeriod"/>
            </a:pPr>
            <a:r>
              <a:rPr lang="en-US" baseline="0" dirty="0" smtClean="0"/>
              <a:t>The fourth recommendation is to step further, not only building data, but also putting it and the application on a Web server, and make the application accessible on an internal network in the department. It is helpful to reduce the information redundancy. For example, the data TANC collect might be overlapping with some data other teams collect. If there is a centralized database among all teams, then all teams can save efforts and time on collecting and updating the data. And a centralized the application maintenance is more stable as well. The functions each team uses may be different, but the business logics are the same. It would be very time-consuming and not efficient if each team build their own application. If there is centralized application platform, it is easier to maintain all applications. A good thing is, our application is built on web standards, so if our client decide to put it on web, developers can directly use it as a pattern without much modification.</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EF9C0CFD-FF84-479B-9CD6-3F0CC9DBDF04}" type="slidenum">
              <a:rPr lang="en-US" smtClean="0"/>
              <a:t>25</a:t>
            </a:fld>
            <a:endParaRPr lang="en-US"/>
          </a:p>
        </p:txBody>
      </p:sp>
    </p:spTree>
    <p:extLst>
      <p:ext uri="{BB962C8B-B14F-4D97-AF65-F5344CB8AC3E}">
        <p14:creationId xmlns:p14="http://schemas.microsoft.com/office/powerpoint/2010/main" val="7993422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59000" y="-300566"/>
            <a:ext cx="9203677" cy="6858000"/>
            <a:chOff x="-59000" y="-300566"/>
            <a:chExt cx="9203677" cy="6858000"/>
          </a:xfrm>
        </p:grpSpPr>
        <p:pic>
          <p:nvPicPr>
            <p:cNvPr id="8" name="Picture 7" descr="S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00" y="-300566"/>
              <a:ext cx="9144000" cy="6858000"/>
            </a:xfrm>
            <a:prstGeom prst="rect">
              <a:avLst/>
            </a:prstGeom>
          </p:spPr>
        </p:pic>
        <p:sp>
          <p:nvSpPr>
            <p:cNvPr id="11" name="Rectangle 10"/>
            <p:cNvSpPr/>
            <p:nvPr/>
          </p:nvSpPr>
          <p:spPr>
            <a:xfrm>
              <a:off x="1515532" y="1520422"/>
              <a:ext cx="6112935" cy="3818468"/>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2" name="Picture 11"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959"/>
            <a:stretch/>
          </p:blipFill>
          <p:spPr>
            <a:xfrm>
              <a:off x="0" y="3128434"/>
              <a:ext cx="1664208" cy="612648"/>
            </a:xfrm>
            <a:prstGeom prst="rect">
              <a:avLst/>
            </a:prstGeom>
          </p:spPr>
        </p:pic>
        <p:pic>
          <p:nvPicPr>
            <p:cNvPr id="13" name="Picture 12"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959"/>
            <a:stretch/>
          </p:blipFill>
          <p:spPr>
            <a:xfrm>
              <a:off x="7480469" y="3128434"/>
              <a:ext cx="1664208" cy="612648"/>
            </a:xfrm>
            <a:prstGeom prst="rect">
              <a:avLst/>
            </a:prstGeom>
          </p:spPr>
        </p:pic>
      </p:grpSp>
      <p:sp>
        <p:nvSpPr>
          <p:cNvPr id="2" name="Title 1"/>
          <p:cNvSpPr>
            <a:spLocks noGrp="1"/>
          </p:cNvSpPr>
          <p:nvPr>
            <p:ph type="ctrTitle"/>
          </p:nvPr>
        </p:nvSpPr>
        <p:spPr>
          <a:xfrm>
            <a:off x="1921934" y="1811863"/>
            <a:ext cx="5308866" cy="1515533"/>
          </a:xfrm>
        </p:spPr>
        <p:txBody>
          <a:bodyPr anchor="b">
            <a:noAutofit/>
          </a:bodyPr>
          <a:lstStyle>
            <a:lvl1pPr algn="ct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921934" y="3598327"/>
            <a:ext cx="5308866" cy="1377651"/>
          </a:xfrm>
        </p:spPr>
        <p:txBody>
          <a:bodyPr anchor="t">
            <a:normAutofit/>
          </a:bodyPr>
          <a:lstStyle>
            <a:lvl1pPr marL="0" indent="0" algn="ctr">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6065417" y="5054602"/>
            <a:ext cx="673276" cy="279400"/>
          </a:xfrm>
        </p:spPr>
        <p:txBody>
          <a:bodyPr/>
          <a:lstStyle/>
          <a:p>
            <a:fld id="{4560DC92-46E1-408E-A45A-5CF92897328E}" type="datetime1">
              <a:rPr lang="en-US" smtClean="0"/>
              <a:t>4/30/2014</a:t>
            </a:fld>
            <a:endParaRPr lang="en-US"/>
          </a:p>
        </p:txBody>
      </p:sp>
      <p:sp>
        <p:nvSpPr>
          <p:cNvPr id="5" name="Footer Placeholder 4"/>
          <p:cNvSpPr>
            <a:spLocks noGrp="1"/>
          </p:cNvSpPr>
          <p:nvPr>
            <p:ph type="ftr" sz="quarter" idx="11"/>
          </p:nvPr>
        </p:nvSpPr>
        <p:spPr>
          <a:xfrm>
            <a:off x="1921934" y="5054602"/>
            <a:ext cx="4064860" cy="279400"/>
          </a:xfrm>
          <a:prstGeom prst="rect">
            <a:avLst/>
          </a:prstGeom>
        </p:spPr>
        <p:txBody>
          <a:bodyPr/>
          <a:lstStyle/>
          <a:p>
            <a:endParaRPr lang="en-US" dirty="0"/>
          </a:p>
        </p:txBody>
      </p:sp>
      <p:sp>
        <p:nvSpPr>
          <p:cNvPr id="6" name="Slide Number Placeholder 5"/>
          <p:cNvSpPr>
            <a:spLocks noGrp="1"/>
          </p:cNvSpPr>
          <p:nvPr>
            <p:ph type="sldNum" sz="quarter" idx="12"/>
          </p:nvPr>
        </p:nvSpPr>
        <p:spPr>
          <a:xfrm>
            <a:off x="6817317" y="5054602"/>
            <a:ext cx="413483" cy="279400"/>
          </a:xfrm>
        </p:spPr>
        <p:txBody>
          <a:bodyPr/>
          <a:lstStyle/>
          <a:p>
            <a:fld id="{CB7E18B0-366B-4CA2-B98F-C6446F72E241}" type="slidenum">
              <a:rPr lang="en-US" smtClean="0"/>
              <a:t>‹#›</a:t>
            </a:fld>
            <a:endParaRPr lang="en-US"/>
          </a:p>
        </p:txBody>
      </p:sp>
      <p:cxnSp>
        <p:nvCxnSpPr>
          <p:cNvPr id="15" name="Straight Connector 14"/>
          <p:cNvCxnSpPr/>
          <p:nvPr/>
        </p:nvCxnSpPr>
        <p:spPr>
          <a:xfrm>
            <a:off x="2019825" y="3471329"/>
            <a:ext cx="5113083" cy="0"/>
          </a:xfrm>
          <a:prstGeom prst="line">
            <a:avLst/>
          </a:prstGeom>
          <a:ln w="15875"/>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230800" y="5893838"/>
            <a:ext cx="1362075" cy="361950"/>
          </a:xfrm>
          <a:prstGeom prst="rect">
            <a:avLst/>
          </a:prstGeom>
        </p:spPr>
      </p:pic>
    </p:spTree>
    <p:extLst>
      <p:ext uri="{BB962C8B-B14F-4D97-AF65-F5344CB8AC3E}">
        <p14:creationId xmlns:p14="http://schemas.microsoft.com/office/powerpoint/2010/main" val="289235832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6" y="4815415"/>
            <a:ext cx="6798734"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26260" y="1032933"/>
            <a:ext cx="7091482" cy="3361269"/>
          </a:xfrm>
          <a:prstGeom prst="roundRect">
            <a:avLst>
              <a:gd name="adj" fmla="val 0"/>
            </a:avLst>
          </a:prstGeom>
          <a:ln w="57150" cmpd="thickThin">
            <a:solidFill>
              <a:schemeClr val="tx1">
                <a:lumMod val="50000"/>
                <a:lumOff val="5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76866" y="5382153"/>
            <a:ext cx="6798734" cy="493712"/>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BEEE42-8ADF-4026-99DB-92ED5F346F9D}" type="datetime1">
              <a:rPr lang="en-US" smtClean="0"/>
              <a:t>4/30/2014</a:t>
            </a:fld>
            <a:endParaRPr lang="en-US"/>
          </a:p>
        </p:txBody>
      </p:sp>
      <p:sp>
        <p:nvSpPr>
          <p:cNvPr id="6" name="Footer Placeholder 5"/>
          <p:cNvSpPr>
            <a:spLocks noGrp="1"/>
          </p:cNvSpPr>
          <p:nvPr>
            <p:ph type="ftr" sz="quarter" idx="11"/>
          </p:nvPr>
        </p:nvSpPr>
        <p:spPr>
          <a:xfrm>
            <a:off x="1176865" y="5960533"/>
            <a:ext cx="5104667" cy="279400"/>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CB7E18B0-366B-4CA2-B98F-C6446F72E241}" type="slidenum">
              <a:rPr lang="en-US" smtClean="0"/>
              <a:t>‹#›</a:t>
            </a:fld>
            <a:endParaRPr lang="en-US"/>
          </a:p>
        </p:txBody>
      </p:sp>
    </p:spTree>
    <p:extLst>
      <p:ext uri="{BB962C8B-B14F-4D97-AF65-F5344CB8AC3E}">
        <p14:creationId xmlns:p14="http://schemas.microsoft.com/office/powerpoint/2010/main" val="1690373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6" y="906873"/>
            <a:ext cx="6798734" cy="309786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76865" y="4275666"/>
            <a:ext cx="6798736" cy="1600202"/>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52916E2-CD0E-48BC-AF8B-EEB087654BAD}" type="datetime1">
              <a:rPr lang="en-US" smtClean="0"/>
              <a:t>4/30/2014</a:t>
            </a:fld>
            <a:endParaRPr lang="en-US"/>
          </a:p>
        </p:txBody>
      </p:sp>
      <p:sp>
        <p:nvSpPr>
          <p:cNvPr id="5" name="Footer Placeholder 4"/>
          <p:cNvSpPr>
            <a:spLocks noGrp="1"/>
          </p:cNvSpPr>
          <p:nvPr>
            <p:ph type="ftr" sz="quarter" idx="11"/>
          </p:nvPr>
        </p:nvSpPr>
        <p:spPr>
          <a:xfrm>
            <a:off x="1176865" y="5960533"/>
            <a:ext cx="5104667" cy="27940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B7E18B0-366B-4CA2-B98F-C6446F72E241}" type="slidenum">
              <a:rPr lang="en-US" smtClean="0"/>
              <a:t>‹#›</a:t>
            </a:fld>
            <a:endParaRPr lang="en-US"/>
          </a:p>
        </p:txBody>
      </p:sp>
      <p:cxnSp>
        <p:nvCxnSpPr>
          <p:cNvPr id="15" name="Straight Connector 14"/>
          <p:cNvCxnSpPr/>
          <p:nvPr/>
        </p:nvCxnSpPr>
        <p:spPr>
          <a:xfrm>
            <a:off x="1278465" y="4140199"/>
            <a:ext cx="6606425"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28997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34333" y="982132"/>
            <a:ext cx="6400250"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00200" y="3352799"/>
            <a:ext cx="5892798" cy="651933"/>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76863" y="4343400"/>
            <a:ext cx="6798738"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41774AF-E99B-4C11-AE38-291D640A9150}" type="datetime1">
              <a:rPr lang="en-US" smtClean="0"/>
              <a:t>4/30/2014</a:t>
            </a:fld>
            <a:endParaRPr lang="en-US"/>
          </a:p>
        </p:txBody>
      </p:sp>
      <p:sp>
        <p:nvSpPr>
          <p:cNvPr id="5" name="Footer Placeholder 4"/>
          <p:cNvSpPr>
            <a:spLocks noGrp="1"/>
          </p:cNvSpPr>
          <p:nvPr>
            <p:ph type="ftr" sz="quarter" idx="11"/>
          </p:nvPr>
        </p:nvSpPr>
        <p:spPr>
          <a:xfrm>
            <a:off x="1176865" y="5960533"/>
            <a:ext cx="5104667" cy="27940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B7E18B0-366B-4CA2-B98F-C6446F72E241}" type="slidenum">
              <a:rPr lang="en-US" smtClean="0"/>
              <a:t>‹#›</a:t>
            </a:fld>
            <a:endParaRPr lang="en-US"/>
          </a:p>
        </p:txBody>
      </p:sp>
      <p:sp>
        <p:nvSpPr>
          <p:cNvPr id="14" name="TextBox 13"/>
          <p:cNvSpPr txBox="1"/>
          <p:nvPr/>
        </p:nvSpPr>
        <p:spPr>
          <a:xfrm>
            <a:off x="849969" y="905362"/>
            <a:ext cx="457319" cy="584776"/>
          </a:xfrm>
          <a:prstGeom prst="rect">
            <a:avLst/>
          </a:prstGeom>
        </p:spPr>
        <p:txBody>
          <a:bodyPr vert="horz" lIns="91440" tIns="45720" rIns="91440" bIns="45720" rtlCol="0" anchor="ctr">
            <a:noAutofit/>
          </a:bodyPr>
          <a:lstStyle/>
          <a:p>
            <a:pPr lvl="0"/>
            <a:r>
              <a:rPr lang="en-US" sz="7200" dirty="0">
                <a:solidFill>
                  <a:schemeClr val="tx1"/>
                </a:solidFill>
                <a:effectLst/>
              </a:rPr>
              <a:t>“</a:t>
            </a:r>
          </a:p>
        </p:txBody>
      </p:sp>
      <p:sp>
        <p:nvSpPr>
          <p:cNvPr id="15" name="TextBox 14"/>
          <p:cNvSpPr txBox="1"/>
          <p:nvPr/>
        </p:nvSpPr>
        <p:spPr>
          <a:xfrm>
            <a:off x="7633503" y="2827870"/>
            <a:ext cx="457319" cy="584776"/>
          </a:xfrm>
          <a:prstGeom prst="rect">
            <a:avLst/>
          </a:prstGeom>
        </p:spPr>
        <p:txBody>
          <a:bodyPr vert="horz" lIns="91440" tIns="45720" rIns="91440" bIns="45720" rtlCol="0" anchor="ctr">
            <a:noAutofit/>
          </a:bodyPr>
          <a:lstStyle/>
          <a:p>
            <a:pPr lvl="0" algn="r"/>
            <a:r>
              <a:rPr lang="en-US" sz="7200" dirty="0">
                <a:solidFill>
                  <a:schemeClr val="tx1"/>
                </a:solidFill>
                <a:effectLst/>
              </a:rPr>
              <a:t>”</a:t>
            </a:r>
          </a:p>
        </p:txBody>
      </p:sp>
      <p:cxnSp>
        <p:nvCxnSpPr>
          <p:cNvPr id="19" name="Straight Connector 18"/>
          <p:cNvCxnSpPr/>
          <p:nvPr/>
        </p:nvCxnSpPr>
        <p:spPr>
          <a:xfrm>
            <a:off x="1278466" y="4140199"/>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37807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76869" y="3308581"/>
            <a:ext cx="679872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76868" y="4777381"/>
            <a:ext cx="6798730" cy="8604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C0EC138-536B-4F2E-A1A6-18991BB54646}" type="datetime1">
              <a:rPr lang="en-US" smtClean="0"/>
              <a:t>4/30/2014</a:t>
            </a:fld>
            <a:endParaRPr lang="en-US"/>
          </a:p>
        </p:txBody>
      </p:sp>
      <p:sp>
        <p:nvSpPr>
          <p:cNvPr id="5" name="Footer Placeholder 4"/>
          <p:cNvSpPr>
            <a:spLocks noGrp="1"/>
          </p:cNvSpPr>
          <p:nvPr>
            <p:ph type="ftr" sz="quarter" idx="11"/>
          </p:nvPr>
        </p:nvSpPr>
        <p:spPr>
          <a:xfrm>
            <a:off x="1176865" y="5960533"/>
            <a:ext cx="5104667" cy="27940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B7E18B0-366B-4CA2-B98F-C6446F72E241}" type="slidenum">
              <a:rPr lang="en-US" smtClean="0"/>
              <a:t>‹#›</a:t>
            </a:fld>
            <a:endParaRPr lang="en-US"/>
          </a:p>
        </p:txBody>
      </p:sp>
    </p:spTree>
    <p:extLst>
      <p:ext uri="{BB962C8B-B14F-4D97-AF65-F5344CB8AC3E}">
        <p14:creationId xmlns:p14="http://schemas.microsoft.com/office/powerpoint/2010/main" val="12285252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09416" y="982132"/>
            <a:ext cx="632516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8" name="Text Placeholder 2"/>
          <p:cNvSpPr>
            <a:spLocks noGrp="1"/>
          </p:cNvSpPr>
          <p:nvPr>
            <p:ph type="body" idx="13"/>
          </p:nvPr>
        </p:nvSpPr>
        <p:spPr>
          <a:xfrm>
            <a:off x="1176868" y="3639312"/>
            <a:ext cx="6798730" cy="886968"/>
          </a:xfrm>
        </p:spPr>
        <p:txBody>
          <a:bodyPr anchor="b">
            <a:normAutofit/>
          </a:bodyPr>
          <a:lstStyle>
            <a:lvl1pPr marL="0" indent="0" algn="l">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176865" y="4529667"/>
            <a:ext cx="6798736" cy="13462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4B6F502-F65F-4398-8ED7-05602FEF249E}" type="datetime1">
              <a:rPr lang="en-US" smtClean="0"/>
              <a:t>4/30/2014</a:t>
            </a:fld>
            <a:endParaRPr lang="en-US"/>
          </a:p>
        </p:txBody>
      </p:sp>
      <p:sp>
        <p:nvSpPr>
          <p:cNvPr id="5" name="Footer Placeholder 4"/>
          <p:cNvSpPr>
            <a:spLocks noGrp="1"/>
          </p:cNvSpPr>
          <p:nvPr>
            <p:ph type="ftr" sz="quarter" idx="11"/>
          </p:nvPr>
        </p:nvSpPr>
        <p:spPr>
          <a:xfrm>
            <a:off x="1176865" y="5960533"/>
            <a:ext cx="5104667" cy="27940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B7E18B0-366B-4CA2-B98F-C6446F72E241}" type="slidenum">
              <a:rPr lang="en-US" smtClean="0"/>
              <a:t>‹#›</a:t>
            </a:fld>
            <a:endParaRPr lang="en-US"/>
          </a:p>
        </p:txBody>
      </p:sp>
      <p:sp>
        <p:nvSpPr>
          <p:cNvPr id="12" name="TextBox 11"/>
          <p:cNvSpPr txBox="1"/>
          <p:nvPr/>
        </p:nvSpPr>
        <p:spPr>
          <a:xfrm>
            <a:off x="878060" y="896895"/>
            <a:ext cx="457319"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7649796" y="2607728"/>
            <a:ext cx="457319"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278466" y="342900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85989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76865" y="982131"/>
            <a:ext cx="6798734" cy="2294467"/>
          </a:xfrm>
        </p:spPr>
        <p:txBody>
          <a:bodyPr vert="horz" lIns="91440" tIns="45720" rIns="91440" bIns="45720" rtlCol="0" anchor="ctr">
            <a:normAutofit/>
          </a:bodyPr>
          <a:lstStyle>
            <a:lvl1pPr>
              <a:defRPr lang="en-US" sz="3200" b="0" dirty="0"/>
            </a:lvl1pPr>
          </a:lstStyle>
          <a:p>
            <a:pPr marL="0" lvl="0"/>
            <a:r>
              <a:rPr lang="en-US" smtClean="0"/>
              <a:t>Click to edit Master title style</a:t>
            </a:r>
            <a:endParaRPr lang="en-US" dirty="0"/>
          </a:p>
        </p:txBody>
      </p:sp>
      <p:sp>
        <p:nvSpPr>
          <p:cNvPr id="14" name="Text Placeholder 2"/>
          <p:cNvSpPr>
            <a:spLocks noGrp="1"/>
          </p:cNvSpPr>
          <p:nvPr>
            <p:ph type="body" idx="13"/>
          </p:nvPr>
        </p:nvSpPr>
        <p:spPr>
          <a:xfrm>
            <a:off x="1176868" y="3566160"/>
            <a:ext cx="6798730" cy="905256"/>
          </a:xfrm>
        </p:spPr>
        <p:txBody>
          <a:bodyPr anchor="b">
            <a:normAutofit/>
          </a:bodyPr>
          <a:lstStyle>
            <a:lvl1pPr marL="0" indent="0" algn="l">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176866" y="4470400"/>
            <a:ext cx="6798734" cy="1405467"/>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3071F0C-C81B-4B72-85C5-2DB84BD7733D}" type="datetime1">
              <a:rPr lang="en-US" smtClean="0"/>
              <a:t>4/30/2014</a:t>
            </a:fld>
            <a:endParaRPr lang="en-US"/>
          </a:p>
        </p:txBody>
      </p:sp>
      <p:sp>
        <p:nvSpPr>
          <p:cNvPr id="5" name="Footer Placeholder 4"/>
          <p:cNvSpPr>
            <a:spLocks noGrp="1"/>
          </p:cNvSpPr>
          <p:nvPr>
            <p:ph type="ftr" sz="quarter" idx="11"/>
          </p:nvPr>
        </p:nvSpPr>
        <p:spPr>
          <a:xfrm>
            <a:off x="1176865" y="5960533"/>
            <a:ext cx="5104667" cy="27940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B7E18B0-366B-4CA2-B98F-C6446F72E241}" type="slidenum">
              <a:rPr lang="en-US" smtClean="0"/>
              <a:t>‹#›</a:t>
            </a:fld>
            <a:endParaRPr lang="en-US"/>
          </a:p>
        </p:txBody>
      </p:sp>
      <p:cxnSp>
        <p:nvCxnSpPr>
          <p:cNvPr id="15" name="Straight Connector 14"/>
          <p:cNvCxnSpPr/>
          <p:nvPr/>
        </p:nvCxnSpPr>
        <p:spPr>
          <a:xfrm>
            <a:off x="1278469" y="3429000"/>
            <a:ext cx="660642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061474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76865" y="2490135"/>
            <a:ext cx="6798736" cy="3385733"/>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FC3A79B-34AB-4F81-B789-3BAC5B95DFF7}" type="datetime1">
              <a:rPr lang="en-US" smtClean="0"/>
              <a:t>4/30/2014</a:t>
            </a:fld>
            <a:endParaRPr lang="en-US"/>
          </a:p>
        </p:txBody>
      </p:sp>
      <p:sp>
        <p:nvSpPr>
          <p:cNvPr id="5" name="Footer Placeholder 4"/>
          <p:cNvSpPr>
            <a:spLocks noGrp="1"/>
          </p:cNvSpPr>
          <p:nvPr>
            <p:ph type="ftr" sz="quarter" idx="11"/>
          </p:nvPr>
        </p:nvSpPr>
        <p:spPr>
          <a:xfrm>
            <a:off x="1176865" y="5960533"/>
            <a:ext cx="5104667" cy="27940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B7E18B0-366B-4CA2-B98F-C6446F72E241}" type="slidenum">
              <a:rPr lang="en-US" smtClean="0"/>
              <a:t>‹#›</a:t>
            </a:fld>
            <a:endParaRPr lang="en-US"/>
          </a:p>
        </p:txBody>
      </p:sp>
      <p:cxnSp>
        <p:nvCxnSpPr>
          <p:cNvPr id="14" name="Straight Connector 13"/>
          <p:cNvCxnSpPr/>
          <p:nvPr/>
        </p:nvCxnSpPr>
        <p:spPr>
          <a:xfrm>
            <a:off x="1278466" y="2354670"/>
            <a:ext cx="660642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265068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56667" y="906873"/>
            <a:ext cx="1618930" cy="496899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76867" y="906873"/>
            <a:ext cx="4915509" cy="4968993"/>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33A838-B11A-4406-BC02-C0971606EFBA}" type="datetime1">
              <a:rPr lang="en-US" smtClean="0"/>
              <a:t>4/30/2014</a:t>
            </a:fld>
            <a:endParaRPr lang="en-US"/>
          </a:p>
        </p:txBody>
      </p:sp>
      <p:sp>
        <p:nvSpPr>
          <p:cNvPr id="5" name="Footer Placeholder 4"/>
          <p:cNvSpPr>
            <a:spLocks noGrp="1"/>
          </p:cNvSpPr>
          <p:nvPr>
            <p:ph type="ftr" sz="quarter" idx="11"/>
          </p:nvPr>
        </p:nvSpPr>
        <p:spPr>
          <a:xfrm>
            <a:off x="1176865" y="5960533"/>
            <a:ext cx="5104667" cy="27940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B7E18B0-366B-4CA2-B98F-C6446F72E241}" type="slidenum">
              <a:rPr lang="en-US" smtClean="0"/>
              <a:t>‹#›</a:t>
            </a:fld>
            <a:endParaRPr lang="en-US"/>
          </a:p>
        </p:txBody>
      </p:sp>
      <p:cxnSp>
        <p:nvCxnSpPr>
          <p:cNvPr id="14" name="Straight Connector 13"/>
          <p:cNvCxnSpPr/>
          <p:nvPr/>
        </p:nvCxnSpPr>
        <p:spPr>
          <a:xfrm>
            <a:off x="6245512" y="906873"/>
            <a:ext cx="0" cy="4968993"/>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9360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278465" y="235626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a:solidFill>
                  <a:schemeClr val="bg1"/>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230800" y="5893838"/>
            <a:ext cx="1362075" cy="361950"/>
          </a:xfrm>
          <a:prstGeom prst="rect">
            <a:avLst/>
          </a:prstGeom>
        </p:spPr>
      </p:pic>
    </p:spTree>
    <p:extLst>
      <p:ext uri="{BB962C8B-B14F-4D97-AF65-F5344CB8AC3E}">
        <p14:creationId xmlns:p14="http://schemas.microsoft.com/office/powerpoint/2010/main" val="86532435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78465" y="1641413"/>
            <a:ext cx="6595534" cy="1822514"/>
          </a:xfrm>
        </p:spPr>
        <p:txBody>
          <a:bodyPr anchor="b">
            <a:normAutofit/>
          </a:bodyPr>
          <a:lstStyle>
            <a:lvl1pPr algn="ct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78465" y="3734859"/>
            <a:ext cx="6595534" cy="1090015"/>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cxnSp>
        <p:nvCxnSpPr>
          <p:cNvPr id="31" name="Straight Connector 30"/>
          <p:cNvCxnSpPr/>
          <p:nvPr/>
        </p:nvCxnSpPr>
        <p:spPr>
          <a:xfrm>
            <a:off x="1278466" y="3599392"/>
            <a:ext cx="6595533"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3913209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278465" y="235626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176866" y="915337"/>
            <a:ext cx="6798734" cy="130386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76866" y="2487168"/>
            <a:ext cx="3337560" cy="344728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5152" y="2487168"/>
            <a:ext cx="3337560" cy="344728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C218156-1D7E-4108-9930-46E3FACCDA9A}" type="datetime1">
              <a:rPr lang="en-US" smtClean="0"/>
              <a:t>4/30/2014</a:t>
            </a:fld>
            <a:endParaRPr lang="en-US"/>
          </a:p>
        </p:txBody>
      </p:sp>
      <p:sp>
        <p:nvSpPr>
          <p:cNvPr id="7" name="Slide Number Placeholder 6"/>
          <p:cNvSpPr>
            <a:spLocks noGrp="1"/>
          </p:cNvSpPr>
          <p:nvPr>
            <p:ph type="sldNum" sz="quarter" idx="12"/>
          </p:nvPr>
        </p:nvSpPr>
        <p:spPr/>
        <p:txBody>
          <a:bodyPr/>
          <a:lstStyle/>
          <a:p>
            <a:fld id="{CB7E18B0-366B-4CA2-B98F-C6446F72E241}" type="slidenum">
              <a:rPr lang="en-US" smtClean="0"/>
              <a:t>‹#›</a:t>
            </a:fld>
            <a:endParaRPr lang="en-US"/>
          </a:p>
        </p:txBody>
      </p:sp>
    </p:spTree>
    <p:extLst>
      <p:ext uri="{BB962C8B-B14F-4D97-AF65-F5344CB8AC3E}">
        <p14:creationId xmlns:p14="http://schemas.microsoft.com/office/powerpoint/2010/main" val="350453895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76868" y="2658533"/>
            <a:ext cx="333756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76868" y="3243263"/>
            <a:ext cx="3337560" cy="270662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1832" y="2658533"/>
            <a:ext cx="333756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1832" y="3243263"/>
            <a:ext cx="3337560" cy="270662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9C56B35-51E7-4D51-992C-A9944B0EF760}" type="datetime1">
              <a:rPr lang="en-US" smtClean="0"/>
              <a:t>4/30/2014</a:t>
            </a:fld>
            <a:endParaRPr lang="en-US"/>
          </a:p>
        </p:txBody>
      </p:sp>
      <p:sp>
        <p:nvSpPr>
          <p:cNvPr id="8" name="Footer Placeholder 7"/>
          <p:cNvSpPr>
            <a:spLocks noGrp="1"/>
          </p:cNvSpPr>
          <p:nvPr>
            <p:ph type="ftr" sz="quarter" idx="11"/>
          </p:nvPr>
        </p:nvSpPr>
        <p:spPr>
          <a:xfrm>
            <a:off x="1176865" y="5960533"/>
            <a:ext cx="5104667" cy="279400"/>
          </a:xfrm>
          <a:prstGeom prst="rect">
            <a:avLst/>
          </a:prstGeom>
        </p:spPr>
        <p:txBody>
          <a:bodyPr/>
          <a:lstStyle/>
          <a:p>
            <a:endParaRPr lang="en-US" dirty="0"/>
          </a:p>
        </p:txBody>
      </p:sp>
      <p:sp>
        <p:nvSpPr>
          <p:cNvPr id="9" name="Slide Number Placeholder 8"/>
          <p:cNvSpPr>
            <a:spLocks noGrp="1"/>
          </p:cNvSpPr>
          <p:nvPr>
            <p:ph type="sldNum" sz="quarter" idx="12"/>
          </p:nvPr>
        </p:nvSpPr>
        <p:spPr/>
        <p:txBody>
          <a:bodyPr/>
          <a:lstStyle/>
          <a:p>
            <a:fld id="{CB7E18B0-366B-4CA2-B98F-C6446F72E241}" type="slidenum">
              <a:rPr lang="en-US" smtClean="0"/>
              <a:t>‹#›</a:t>
            </a:fld>
            <a:endParaRPr lang="en-US"/>
          </a:p>
        </p:txBody>
      </p:sp>
      <p:cxnSp>
        <p:nvCxnSpPr>
          <p:cNvPr id="41" name="Straight Connector 40"/>
          <p:cNvCxnSpPr/>
          <p:nvPr/>
        </p:nvCxnSpPr>
        <p:spPr>
          <a:xfrm>
            <a:off x="1278466" y="235467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9289876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6865" y="915337"/>
            <a:ext cx="6798735" cy="1303867"/>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56A58E0-5D17-4D31-9BC6-EE00F8F90020}" type="datetime1">
              <a:rPr lang="en-US" smtClean="0"/>
              <a:t>4/30/2014</a:t>
            </a:fld>
            <a:endParaRPr lang="en-US"/>
          </a:p>
        </p:txBody>
      </p:sp>
      <p:sp>
        <p:nvSpPr>
          <p:cNvPr id="4" name="Footer Placeholder 3"/>
          <p:cNvSpPr>
            <a:spLocks noGrp="1"/>
          </p:cNvSpPr>
          <p:nvPr>
            <p:ph type="ftr" sz="quarter" idx="11"/>
          </p:nvPr>
        </p:nvSpPr>
        <p:spPr>
          <a:xfrm>
            <a:off x="1176865" y="5960533"/>
            <a:ext cx="5104667" cy="279400"/>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CB7E18B0-366B-4CA2-B98F-C6446F72E241}" type="slidenum">
              <a:rPr lang="en-US" smtClean="0"/>
              <a:t>‹#›</a:t>
            </a:fld>
            <a:endParaRPr lang="en-US"/>
          </a:p>
        </p:txBody>
      </p:sp>
      <p:cxnSp>
        <p:nvCxnSpPr>
          <p:cNvPr id="14" name="Straight Connector 13"/>
          <p:cNvCxnSpPr/>
          <p:nvPr/>
        </p:nvCxnSpPr>
        <p:spPr>
          <a:xfrm>
            <a:off x="1278466" y="235467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7939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BD0EB9-E2C7-4822-9EF2-B7748938540B}" type="datetime1">
              <a:rPr lang="en-US" smtClean="0"/>
              <a:t>4/30/2014</a:t>
            </a:fld>
            <a:endParaRPr lang="en-US"/>
          </a:p>
        </p:txBody>
      </p:sp>
      <p:sp>
        <p:nvSpPr>
          <p:cNvPr id="3" name="Footer Placeholder 2"/>
          <p:cNvSpPr>
            <a:spLocks noGrp="1"/>
          </p:cNvSpPr>
          <p:nvPr>
            <p:ph type="ftr" sz="quarter" idx="11"/>
          </p:nvPr>
        </p:nvSpPr>
        <p:spPr>
          <a:xfrm>
            <a:off x="1176865" y="5960533"/>
            <a:ext cx="5104667" cy="279400"/>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CB7E18B0-366B-4CA2-B98F-C6446F72E241}" type="slidenum">
              <a:rPr lang="en-US" smtClean="0"/>
              <a:t>‹#›</a:t>
            </a:fld>
            <a:endParaRPr lang="en-US"/>
          </a:p>
        </p:txBody>
      </p:sp>
    </p:spTree>
    <p:extLst>
      <p:ext uri="{BB962C8B-B14F-4D97-AF65-F5344CB8AC3E}">
        <p14:creationId xmlns:p14="http://schemas.microsoft.com/office/powerpoint/2010/main" val="3150215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5" y="1388534"/>
            <a:ext cx="2536798"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120062" y="982132"/>
            <a:ext cx="3855539"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76865" y="3031065"/>
            <a:ext cx="2536798"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27AA4F-7467-4D24-9FCD-B41995C9F43F}" type="datetime1">
              <a:rPr lang="en-US" smtClean="0"/>
              <a:t>4/30/2014</a:t>
            </a:fld>
            <a:endParaRPr lang="en-US"/>
          </a:p>
        </p:txBody>
      </p:sp>
      <p:sp>
        <p:nvSpPr>
          <p:cNvPr id="6" name="Footer Placeholder 5"/>
          <p:cNvSpPr>
            <a:spLocks noGrp="1"/>
          </p:cNvSpPr>
          <p:nvPr>
            <p:ph type="ftr" sz="quarter" idx="11"/>
          </p:nvPr>
        </p:nvSpPr>
        <p:spPr>
          <a:xfrm>
            <a:off x="1176865" y="5960533"/>
            <a:ext cx="5104667" cy="279400"/>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CB7E18B0-366B-4CA2-B98F-C6446F72E241}" type="slidenum">
              <a:rPr lang="en-US" smtClean="0"/>
              <a:t>‹#›</a:t>
            </a:fld>
            <a:endParaRPr lang="en-US"/>
          </a:p>
        </p:txBody>
      </p:sp>
      <p:cxnSp>
        <p:nvCxnSpPr>
          <p:cNvPr id="16" name="Straight Connector 15"/>
          <p:cNvCxnSpPr/>
          <p:nvPr/>
        </p:nvCxnSpPr>
        <p:spPr>
          <a:xfrm>
            <a:off x="1278466" y="2912533"/>
            <a:ext cx="233359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43653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5" y="1883832"/>
            <a:ext cx="3632202" cy="1371600"/>
          </a:xfrm>
        </p:spPr>
        <p:txBody>
          <a:bodyPr anchor="b">
            <a:normAutofit/>
          </a:bodyPr>
          <a:lstStyle>
            <a:lvl1pPr algn="ctr">
              <a:defRPr sz="24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5183069" y="1032933"/>
            <a:ext cx="2929463" cy="4792136"/>
          </a:xfrm>
          <a:prstGeom prst="roundRect">
            <a:avLst>
              <a:gd name="adj" fmla="val 0"/>
            </a:avLst>
          </a:prstGeom>
          <a:ln w="57150" cmpd="thickThin">
            <a:solidFill>
              <a:schemeClr val="tx1">
                <a:lumMod val="50000"/>
                <a:lumOff val="5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76865" y="3255432"/>
            <a:ext cx="3632201" cy="182880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CFEFA8-3623-4BDF-86E4-5D65C16F9BD1}" type="datetime1">
              <a:rPr lang="en-US" smtClean="0"/>
              <a:t>4/30/2014</a:t>
            </a:fld>
            <a:endParaRPr lang="en-US"/>
          </a:p>
        </p:txBody>
      </p:sp>
      <p:sp>
        <p:nvSpPr>
          <p:cNvPr id="6" name="Footer Placeholder 5"/>
          <p:cNvSpPr>
            <a:spLocks noGrp="1"/>
          </p:cNvSpPr>
          <p:nvPr>
            <p:ph type="ftr" sz="quarter" idx="11"/>
          </p:nvPr>
        </p:nvSpPr>
        <p:spPr>
          <a:xfrm>
            <a:off x="1176865" y="5960533"/>
            <a:ext cx="5104667" cy="279400"/>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CB7E18B0-366B-4CA2-B98F-C6446F72E241}" type="slidenum">
              <a:rPr lang="en-US" smtClean="0"/>
              <a:t>‹#›</a:t>
            </a:fld>
            <a:endParaRPr lang="en-US"/>
          </a:p>
        </p:txBody>
      </p:sp>
    </p:spTree>
    <p:extLst>
      <p:ext uri="{BB962C8B-B14F-4D97-AF65-F5344CB8AC3E}">
        <p14:creationId xmlns:p14="http://schemas.microsoft.com/office/powerpoint/2010/main" val="19338032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tint val="90000"/>
                <a:lumMod val="110000"/>
              </a:schemeClr>
            </a:gs>
            <a:gs pos="100000">
              <a:schemeClr val="bg1">
                <a:shade val="88000"/>
                <a:lumMod val="98000"/>
              </a:schemeClr>
            </a:gs>
          </a:gsLst>
          <a:lin ang="5400000" scaled="0"/>
          <a:tileRect/>
        </a:gradFill>
        <a:effectLst/>
      </p:bgPr>
    </p:bg>
    <p:spTree>
      <p:nvGrpSpPr>
        <p:cNvPr id="1" name=""/>
        <p:cNvGrpSpPr/>
        <p:nvPr/>
      </p:nvGrpSpPr>
      <p:grpSpPr>
        <a:xfrm>
          <a:off x="0" y="0"/>
          <a:ext cx="0" cy="0"/>
          <a:chOff x="0" y="0"/>
          <a:chExt cx="0" cy="0"/>
        </a:xfrm>
      </p:grpSpPr>
      <p:grpSp>
        <p:nvGrpSpPr>
          <p:cNvPr id="7" name="Group 6"/>
          <p:cNvGrpSpPr/>
          <p:nvPr/>
        </p:nvGrpSpPr>
        <p:grpSpPr>
          <a:xfrm>
            <a:off x="0" y="0"/>
            <a:ext cx="9152467" cy="6858000"/>
            <a:chOff x="0" y="0"/>
            <a:chExt cx="9152467" cy="6858000"/>
          </a:xfrm>
        </p:grpSpPr>
        <p:pic>
          <p:nvPicPr>
            <p:cNvPr id="8" name="Picture 7" descr="S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9" name="Rectangle 8"/>
            <p:cNvSpPr/>
            <p:nvPr/>
          </p:nvSpPr>
          <p:spPr>
            <a:xfrm>
              <a:off x="553888" y="542807"/>
              <a:ext cx="8039776" cy="5756392"/>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l="1" r="14240"/>
            <a:stretch/>
          </p:blipFill>
          <p:spPr>
            <a:xfrm>
              <a:off x="0" y="3128434"/>
              <a:ext cx="68580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l="1" r="14240"/>
            <a:stretch/>
          </p:blipFill>
          <p:spPr>
            <a:xfrm>
              <a:off x="8466667" y="3128434"/>
              <a:ext cx="685800" cy="606425"/>
            </a:xfrm>
            <a:prstGeom prst="rect">
              <a:avLst/>
            </a:prstGeom>
          </p:spPr>
        </p:pic>
      </p:grpSp>
      <p:sp>
        <p:nvSpPr>
          <p:cNvPr id="2" name="Title Placeholder 1"/>
          <p:cNvSpPr>
            <a:spLocks noGrp="1"/>
          </p:cNvSpPr>
          <p:nvPr>
            <p:ph type="title"/>
          </p:nvPr>
        </p:nvSpPr>
        <p:spPr>
          <a:xfrm>
            <a:off x="1176866" y="915337"/>
            <a:ext cx="6798734"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76865" y="2490135"/>
            <a:ext cx="6798736" cy="3444997"/>
          </a:xfrm>
          <a:prstGeom prst="rect">
            <a:avLst/>
          </a:prstGeom>
        </p:spPr>
        <p:txBody>
          <a:bodyPr vert="horz" lIns="91440" tIns="45720" rIns="91440" bIns="45720" rtlCol="0" anchor="t">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6356670" y="5960533"/>
            <a:ext cx="1148283"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84CD6A2-61E5-4132-8471-E6CC102727A3}" type="datetime1">
              <a:rPr lang="en-US" smtClean="0"/>
              <a:t>4/30/2014</a:t>
            </a:fld>
            <a:endParaRPr lang="en-US"/>
          </a:p>
        </p:txBody>
      </p:sp>
      <p:sp>
        <p:nvSpPr>
          <p:cNvPr id="6" name="Slide Number Placeholder 5"/>
          <p:cNvSpPr>
            <a:spLocks noGrp="1"/>
          </p:cNvSpPr>
          <p:nvPr>
            <p:ph type="sldNum" sz="quarter" idx="4"/>
          </p:nvPr>
        </p:nvSpPr>
        <p:spPr>
          <a:xfrm>
            <a:off x="7580091" y="5960533"/>
            <a:ext cx="39551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B7E18B0-366B-4CA2-B98F-C6446F72E241}" type="slidenum">
              <a:rPr lang="en-US" smtClean="0"/>
              <a:t>‹#›</a:t>
            </a:fld>
            <a:endParaRPr lang="en-US"/>
          </a:p>
        </p:txBody>
      </p:sp>
    </p:spTree>
    <p:extLst>
      <p:ext uri="{BB962C8B-B14F-4D97-AF65-F5344CB8AC3E}">
        <p14:creationId xmlns:p14="http://schemas.microsoft.com/office/powerpoint/2010/main" val="225376075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iming>
    <p:tnLst>
      <p:par>
        <p:cTn id="1" dur="indefinite" restart="never" nodeType="tmRoot"/>
      </p:par>
    </p:tnLst>
  </p:timing>
  <p:hf sldNum="0" hdr="0" ftr="0" dt="0"/>
  <p:txStyles>
    <p:titleStyle>
      <a:lvl1pPr algn="ctr" defTabSz="457200" rtl="0" eaLnBrk="1" latinLnBrk="0" hangingPunct="1">
        <a:spcBef>
          <a:spcPct val="0"/>
        </a:spcBef>
        <a:buNone/>
        <a:defRPr sz="40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datamaps.github.io/" TargetMode="External"/><Relationship Id="rId2" Type="http://schemas.openxmlformats.org/officeDocument/2006/relationships/hyperlink" Target="http://d3js.org/" TargetMode="Externa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29429" y="1752600"/>
            <a:ext cx="5308866" cy="1515533"/>
          </a:xfrm>
        </p:spPr>
        <p:txBody>
          <a:bodyPr/>
          <a:lstStyle/>
          <a:p>
            <a:r>
              <a:rPr lang="en-US" sz="2800" dirty="0" smtClean="0">
                <a:solidFill>
                  <a:schemeClr val="bg2"/>
                </a:solidFill>
              </a:rPr>
              <a:t>- U.S. Department of Commerce - </a:t>
            </a:r>
            <a:br>
              <a:rPr lang="en-US" sz="2800" dirty="0" smtClean="0">
                <a:solidFill>
                  <a:schemeClr val="bg2"/>
                </a:solidFill>
              </a:rPr>
            </a:br>
            <a:r>
              <a:rPr lang="en-US" sz="2800" dirty="0" smtClean="0">
                <a:solidFill>
                  <a:schemeClr val="bg2"/>
                </a:solidFill>
              </a:rPr>
              <a:t>Mapping Software for Trade Enforcement and Compliance Information</a:t>
            </a:r>
            <a:endParaRPr lang="en-US" sz="2800" dirty="0">
              <a:solidFill>
                <a:schemeClr val="bg2"/>
              </a:solidFill>
            </a:endParaRPr>
          </a:p>
        </p:txBody>
      </p:sp>
      <p:sp>
        <p:nvSpPr>
          <p:cNvPr id="3" name="Subtitle 2"/>
          <p:cNvSpPr>
            <a:spLocks noGrp="1"/>
          </p:cNvSpPr>
          <p:nvPr>
            <p:ph type="subTitle" idx="1"/>
          </p:nvPr>
        </p:nvSpPr>
        <p:spPr>
          <a:xfrm>
            <a:off x="1929429" y="3235654"/>
            <a:ext cx="2895600" cy="1828800"/>
          </a:xfrm>
        </p:spPr>
        <p:txBody>
          <a:bodyPr>
            <a:noAutofit/>
          </a:bodyPr>
          <a:lstStyle/>
          <a:p>
            <a:pPr algn="l"/>
            <a:r>
              <a:rPr lang="en-US" sz="1400" b="1" dirty="0" smtClean="0">
                <a:solidFill>
                  <a:schemeClr val="bg1"/>
                </a:solidFill>
              </a:rPr>
              <a:t>Project Team: </a:t>
            </a:r>
            <a:br>
              <a:rPr lang="en-US" sz="1400" b="1" dirty="0" smtClean="0">
                <a:solidFill>
                  <a:schemeClr val="bg1"/>
                </a:solidFill>
              </a:rPr>
            </a:br>
            <a:r>
              <a:rPr lang="en-US" sz="1400" dirty="0" err="1" smtClean="0">
                <a:solidFill>
                  <a:schemeClr val="bg1"/>
                </a:solidFill>
              </a:rPr>
              <a:t>Chenghao</a:t>
            </a:r>
            <a:r>
              <a:rPr lang="en-US" sz="1400" dirty="0" smtClean="0">
                <a:solidFill>
                  <a:schemeClr val="bg1"/>
                </a:solidFill>
              </a:rPr>
              <a:t> He</a:t>
            </a:r>
          </a:p>
          <a:p>
            <a:pPr algn="l"/>
            <a:r>
              <a:rPr lang="en-US" sz="1400" dirty="0" smtClean="0">
                <a:solidFill>
                  <a:schemeClr val="bg1"/>
                </a:solidFill>
              </a:rPr>
              <a:t>Salman Jamil</a:t>
            </a:r>
          </a:p>
          <a:p>
            <a:pPr algn="l"/>
            <a:r>
              <a:rPr lang="en-US" sz="1400" dirty="0" smtClean="0">
                <a:solidFill>
                  <a:schemeClr val="bg1"/>
                </a:solidFill>
              </a:rPr>
              <a:t>Sheng-</a:t>
            </a:r>
            <a:r>
              <a:rPr lang="en-US" sz="1400" dirty="0" err="1" smtClean="0">
                <a:solidFill>
                  <a:schemeClr val="bg1"/>
                </a:solidFill>
              </a:rPr>
              <a:t>Lun</a:t>
            </a:r>
            <a:r>
              <a:rPr lang="en-US" sz="1400" dirty="0" smtClean="0">
                <a:solidFill>
                  <a:schemeClr val="bg1"/>
                </a:solidFill>
              </a:rPr>
              <a:t> Chen</a:t>
            </a:r>
          </a:p>
          <a:p>
            <a:pPr algn="l"/>
            <a:r>
              <a:rPr lang="en-US" sz="1400" dirty="0" err="1" smtClean="0">
                <a:solidFill>
                  <a:schemeClr val="bg1"/>
                </a:solidFill>
              </a:rPr>
              <a:t>Sonal</a:t>
            </a:r>
            <a:r>
              <a:rPr lang="en-US" sz="1400" dirty="0" smtClean="0">
                <a:solidFill>
                  <a:schemeClr val="bg1"/>
                </a:solidFill>
              </a:rPr>
              <a:t> </a:t>
            </a:r>
            <a:r>
              <a:rPr lang="en-US" sz="1400" dirty="0" err="1" smtClean="0">
                <a:solidFill>
                  <a:schemeClr val="bg1"/>
                </a:solidFill>
              </a:rPr>
              <a:t>Malavia</a:t>
            </a:r>
            <a:endParaRPr lang="en-US" sz="1400" dirty="0" smtClean="0">
              <a:solidFill>
                <a:schemeClr val="bg1"/>
              </a:solidFill>
            </a:endParaRPr>
          </a:p>
          <a:p>
            <a:pPr algn="l"/>
            <a:r>
              <a:rPr lang="en-US" sz="1400" dirty="0" err="1" smtClean="0">
                <a:solidFill>
                  <a:schemeClr val="bg1"/>
                </a:solidFill>
              </a:rPr>
              <a:t>Vandana</a:t>
            </a:r>
            <a:r>
              <a:rPr lang="en-US" sz="1400" dirty="0" smtClean="0">
                <a:solidFill>
                  <a:schemeClr val="bg1"/>
                </a:solidFill>
              </a:rPr>
              <a:t> </a:t>
            </a:r>
            <a:r>
              <a:rPr lang="en-US" sz="1400" dirty="0" err="1" smtClean="0">
                <a:solidFill>
                  <a:schemeClr val="bg1"/>
                </a:solidFill>
              </a:rPr>
              <a:t>Haradikar</a:t>
            </a:r>
            <a:r>
              <a:rPr lang="en-US" sz="1400" smtClean="0">
                <a:solidFill>
                  <a:schemeClr val="bg1"/>
                </a:solidFill>
              </a:rPr>
              <a:t>(</a:t>
            </a:r>
            <a:r>
              <a:rPr lang="en-US" sz="1400" i="1" smtClean="0">
                <a:solidFill>
                  <a:schemeClr val="bg1"/>
                </a:solidFill>
              </a:rPr>
              <a:t>Project Manager</a:t>
            </a:r>
            <a:r>
              <a:rPr lang="en-US" sz="1400" smtClean="0">
                <a:solidFill>
                  <a:schemeClr val="bg1"/>
                </a:solidFill>
              </a:rPr>
              <a:t>)</a:t>
            </a:r>
            <a:endParaRPr lang="en-US" sz="1400" dirty="0">
              <a:solidFill>
                <a:schemeClr val="bg1"/>
              </a:solidFill>
            </a:endParaRPr>
          </a:p>
          <a:p>
            <a:pPr algn="l"/>
            <a:endParaRPr lang="en-US" sz="1400" dirty="0"/>
          </a:p>
        </p:txBody>
      </p:sp>
      <p:sp>
        <p:nvSpPr>
          <p:cNvPr id="5" name="Subtitle 2"/>
          <p:cNvSpPr txBox="1">
            <a:spLocks/>
          </p:cNvSpPr>
          <p:nvPr/>
        </p:nvSpPr>
        <p:spPr>
          <a:xfrm>
            <a:off x="4030400" y="3505200"/>
            <a:ext cx="3200400" cy="703006"/>
          </a:xfrm>
          <a:prstGeom prst="rect">
            <a:avLst/>
          </a:prstGeom>
        </p:spPr>
        <p:txBody>
          <a:bodyPr vert="horz" lIns="91440" tIns="45720" rIns="91440" bIns="45720" rtlCol="0" anchor="t">
            <a:noAutofit/>
          </a:bodyPr>
          <a:lstStyle>
            <a:lvl1pPr marL="0" indent="0" algn="ctr" defTabSz="457200" rtl="0" eaLnBrk="1" latinLnBrk="0" hangingPunct="1">
              <a:spcBef>
                <a:spcPct val="20000"/>
              </a:spcBef>
              <a:spcAft>
                <a:spcPts val="600"/>
              </a:spcAft>
              <a:buClr>
                <a:schemeClr val="accent1"/>
              </a:buClr>
              <a:buSzPct val="115000"/>
              <a:buFont typeface="Arial"/>
              <a:buNone/>
              <a:defRPr sz="20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buClr>
              <a:buSzPct val="11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buClr>
              <a:buSzPct val="11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buClr>
              <a:buSzPct val="11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buClr>
              <a:buSzPct val="115000"/>
              <a:buFont typeface="Arial"/>
              <a:buNone/>
              <a:defRPr sz="1400" kern="1200" cap="none">
                <a:solidFill>
                  <a:schemeClr val="tx1">
                    <a:tint val="75000"/>
                  </a:schemeClr>
                </a:solidFill>
                <a:effectLst/>
                <a:latin typeface="+mn-lt"/>
                <a:ea typeface="+mn-ea"/>
                <a:cs typeface="+mn-cs"/>
              </a:defRPr>
            </a:lvl9pPr>
          </a:lstStyle>
          <a:p>
            <a:pPr lvl="0" algn="r"/>
            <a:r>
              <a:rPr lang="en" sz="1400" b="1" dirty="0" smtClean="0">
                <a:solidFill>
                  <a:schemeClr val="bg1"/>
                </a:solidFill>
              </a:rPr>
              <a:t>Project </a:t>
            </a:r>
            <a:r>
              <a:rPr lang="en" sz="1400" b="1" dirty="0">
                <a:solidFill>
                  <a:schemeClr val="bg1"/>
                </a:solidFill>
              </a:rPr>
              <a:t>Advisor:</a:t>
            </a:r>
            <a:r>
              <a:rPr lang="en" sz="1400" dirty="0">
                <a:solidFill>
                  <a:schemeClr val="bg1"/>
                </a:solidFill>
              </a:rPr>
              <a:t> Sakir Yucel</a:t>
            </a:r>
          </a:p>
          <a:p>
            <a:pPr lvl="0" algn="r"/>
            <a:r>
              <a:rPr lang="en" sz="1400" b="1" dirty="0" smtClean="0">
                <a:solidFill>
                  <a:schemeClr val="bg1"/>
                </a:solidFill>
              </a:rPr>
              <a:t>  Project </a:t>
            </a:r>
            <a:r>
              <a:rPr lang="en" sz="1400" b="1" dirty="0">
                <a:solidFill>
                  <a:schemeClr val="bg1"/>
                </a:solidFill>
              </a:rPr>
              <a:t>Sponsor:</a:t>
            </a:r>
            <a:r>
              <a:rPr lang="en" sz="1400" dirty="0">
                <a:solidFill>
                  <a:schemeClr val="bg1"/>
                </a:solidFill>
              </a:rPr>
              <a:t> Steve </a:t>
            </a:r>
            <a:r>
              <a:rPr lang="en" sz="1400" dirty="0" smtClean="0">
                <a:solidFill>
                  <a:schemeClr val="bg1"/>
                </a:solidFill>
              </a:rPr>
              <a:t>Williams</a:t>
            </a:r>
            <a:br>
              <a:rPr lang="en" sz="1400" dirty="0" smtClean="0">
                <a:solidFill>
                  <a:schemeClr val="bg1"/>
                </a:solidFill>
              </a:rPr>
            </a:br>
            <a:r>
              <a:rPr lang="en-US" sz="1400" i="1" dirty="0" smtClean="0">
                <a:solidFill>
                  <a:schemeClr val="bg1"/>
                </a:solidFill>
              </a:rPr>
              <a:t>Deputy </a:t>
            </a:r>
            <a:r>
              <a:rPr lang="en-US" sz="1400" i="1" dirty="0">
                <a:solidFill>
                  <a:schemeClr val="bg1"/>
                </a:solidFill>
              </a:rPr>
              <a:t>Director, Program </a:t>
            </a:r>
            <a:r>
              <a:rPr lang="en-US" sz="1400" i="1" dirty="0" smtClean="0">
                <a:solidFill>
                  <a:schemeClr val="bg1"/>
                </a:solidFill>
              </a:rPr>
              <a:t>Operations, TANC</a:t>
            </a:r>
            <a:endParaRPr lang="en" sz="1400" i="1" dirty="0">
              <a:solidFill>
                <a:schemeClr val="bg1"/>
              </a:solidFill>
            </a:endParaRPr>
          </a:p>
          <a:p>
            <a:pPr algn="l"/>
            <a:endParaRPr lang="en-US" sz="1400" dirty="0" smtClean="0"/>
          </a:p>
          <a:p>
            <a:pPr algn="l"/>
            <a:endParaRPr lang="en-US" sz="1400" dirty="0"/>
          </a:p>
        </p:txBody>
      </p:sp>
      <p:sp>
        <p:nvSpPr>
          <p:cNvPr id="7" name="TextBox 6"/>
          <p:cNvSpPr txBox="1"/>
          <p:nvPr/>
        </p:nvSpPr>
        <p:spPr>
          <a:xfrm>
            <a:off x="685800" y="5943600"/>
            <a:ext cx="1524000" cy="323165"/>
          </a:xfrm>
          <a:prstGeom prst="rect">
            <a:avLst/>
          </a:prstGeom>
          <a:noFill/>
        </p:spPr>
        <p:txBody>
          <a:bodyPr wrap="square" rtlCol="0">
            <a:spAutoFit/>
          </a:bodyPr>
          <a:lstStyle/>
          <a:p>
            <a:r>
              <a:rPr lang="en-US" sz="1500" dirty="0" smtClean="0">
                <a:solidFill>
                  <a:schemeClr val="bg1"/>
                </a:solidFill>
              </a:rPr>
              <a:t>4/29/2014</a:t>
            </a:r>
            <a:endParaRPr lang="en-US" sz="1500" dirty="0">
              <a:solidFill>
                <a:schemeClr val="bg1"/>
              </a:solidFill>
            </a:endParaRPr>
          </a:p>
        </p:txBody>
      </p:sp>
    </p:spTree>
    <p:extLst>
      <p:ext uri="{BB962C8B-B14F-4D97-AF65-F5344CB8AC3E}">
        <p14:creationId xmlns:p14="http://schemas.microsoft.com/office/powerpoint/2010/main" val="6805378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Program </a:t>
            </a:r>
            <a:r>
              <a:rPr lang="en" dirty="0" smtClean="0"/>
              <a:t>Results - Maps</a:t>
            </a:r>
            <a:endParaRPr lang="en-US" dirty="0"/>
          </a:p>
        </p:txBody>
      </p:sp>
      <p:pic>
        <p:nvPicPr>
          <p:cNvPr id="7" name="Shape 89"/>
          <p:cNvPicPr preferRelativeResize="0"/>
          <p:nvPr/>
        </p:nvPicPr>
        <p:blipFill>
          <a:blip r:embed="rId2"/>
          <a:stretch>
            <a:fillRect/>
          </a:stretch>
        </p:blipFill>
        <p:spPr>
          <a:xfrm>
            <a:off x="1274233" y="2438400"/>
            <a:ext cx="6604000" cy="3148665"/>
          </a:xfrm>
          <a:prstGeom prst="rect">
            <a:avLst/>
          </a:prstGeom>
        </p:spPr>
      </p:pic>
    </p:spTree>
    <p:extLst>
      <p:ext uri="{BB962C8B-B14F-4D97-AF65-F5344CB8AC3E}">
        <p14:creationId xmlns:p14="http://schemas.microsoft.com/office/powerpoint/2010/main" val="16425863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t>Problem Statement</a:t>
            </a:r>
            <a:endParaRPr lang="en-US" dirty="0"/>
          </a:p>
        </p:txBody>
      </p:sp>
      <p:sp>
        <p:nvSpPr>
          <p:cNvPr id="3" name="Content Placeholder 2"/>
          <p:cNvSpPr>
            <a:spLocks noGrp="1"/>
          </p:cNvSpPr>
          <p:nvPr>
            <p:ph idx="1"/>
          </p:nvPr>
        </p:nvSpPr>
        <p:spPr/>
        <p:txBody>
          <a:bodyPr>
            <a:normAutofit fontScale="92500" lnSpcReduction="10000"/>
          </a:bodyPr>
          <a:lstStyle/>
          <a:p>
            <a:pPr marL="457200" lvl="0" indent="-381000">
              <a:lnSpc>
                <a:spcPct val="115000"/>
              </a:lnSpc>
              <a:spcBef>
                <a:spcPts val="800"/>
              </a:spcBef>
              <a:buClr>
                <a:schemeClr val="dk1"/>
              </a:buClr>
              <a:buSzPct val="100000"/>
              <a:buFont typeface="Calibri"/>
              <a:buChar char="●"/>
            </a:pPr>
            <a:r>
              <a:rPr lang="en" dirty="0">
                <a:latin typeface="Calibri"/>
                <a:ea typeface="Calibri"/>
                <a:cs typeface="Calibri"/>
                <a:sym typeface="Calibri"/>
              </a:rPr>
              <a:t>Problem Statement:</a:t>
            </a:r>
          </a:p>
          <a:p>
            <a:pPr marL="914400" lvl="1" indent="-330200">
              <a:lnSpc>
                <a:spcPct val="115000"/>
              </a:lnSpc>
              <a:spcBef>
                <a:spcPts val="400"/>
              </a:spcBef>
              <a:buClr>
                <a:schemeClr val="dk1"/>
              </a:buClr>
              <a:buSzPct val="100000"/>
              <a:buFont typeface="Calibri"/>
              <a:buChar char="○"/>
            </a:pPr>
            <a:r>
              <a:rPr lang="en" sz="1800" dirty="0">
                <a:latin typeface="Calibri"/>
                <a:ea typeface="Calibri"/>
                <a:cs typeface="Calibri"/>
                <a:sym typeface="Calibri"/>
              </a:rPr>
              <a:t>Result </a:t>
            </a:r>
            <a:r>
              <a:rPr lang="en" sz="1800" dirty="0" smtClean="0">
                <a:latin typeface="Calibri"/>
                <a:ea typeface="Calibri"/>
                <a:cs typeface="Calibri"/>
                <a:sym typeface="Calibri"/>
              </a:rPr>
              <a:t>analysis </a:t>
            </a:r>
            <a:r>
              <a:rPr lang="en" sz="1800" dirty="0">
                <a:latin typeface="Calibri"/>
                <a:ea typeface="Calibri"/>
                <a:cs typeface="Calibri"/>
                <a:sym typeface="Calibri"/>
              </a:rPr>
              <a:t>through use of </a:t>
            </a:r>
            <a:r>
              <a:rPr lang="en" sz="1800" dirty="0" smtClean="0">
                <a:latin typeface="Calibri"/>
                <a:ea typeface="Calibri"/>
                <a:cs typeface="Calibri"/>
                <a:sym typeface="Calibri"/>
              </a:rPr>
              <a:t>maps </a:t>
            </a:r>
            <a:endParaRPr lang="en" sz="1800" dirty="0">
              <a:latin typeface="Calibri"/>
              <a:ea typeface="Calibri"/>
              <a:cs typeface="Calibri"/>
              <a:sym typeface="Calibri"/>
            </a:endParaRPr>
          </a:p>
          <a:p>
            <a:pPr marL="1371600" lvl="2" indent="-330200">
              <a:lnSpc>
                <a:spcPct val="115000"/>
              </a:lnSpc>
              <a:spcBef>
                <a:spcPts val="400"/>
              </a:spcBef>
              <a:buClr>
                <a:schemeClr val="dk1"/>
              </a:buClr>
              <a:buSzPct val="100000"/>
              <a:buFont typeface="Calibri"/>
              <a:buChar char="■"/>
            </a:pPr>
            <a:r>
              <a:rPr lang="en" sz="1600" dirty="0">
                <a:latin typeface="Calibri"/>
                <a:ea typeface="Calibri"/>
                <a:cs typeface="Calibri"/>
                <a:sym typeface="Calibri"/>
              </a:rPr>
              <a:t>Current caseload investigations and successes</a:t>
            </a:r>
          </a:p>
          <a:p>
            <a:pPr marL="1371600" lvl="2" indent="-330200">
              <a:lnSpc>
                <a:spcPct val="115000"/>
              </a:lnSpc>
              <a:spcBef>
                <a:spcPts val="300"/>
              </a:spcBef>
              <a:buClr>
                <a:schemeClr val="dk1"/>
              </a:buClr>
              <a:buSzPct val="100000"/>
              <a:buFont typeface="Calibri"/>
              <a:buChar char="■"/>
            </a:pPr>
            <a:r>
              <a:rPr lang="en" sz="1600" dirty="0">
                <a:latin typeface="Calibri"/>
                <a:ea typeface="Calibri"/>
                <a:cs typeface="Calibri"/>
                <a:sym typeface="Calibri"/>
              </a:rPr>
              <a:t>Geographic coverage by Congressional district or region</a:t>
            </a:r>
          </a:p>
          <a:p>
            <a:endParaRPr lang="en" sz="1600" dirty="0">
              <a:latin typeface="Calibri"/>
              <a:ea typeface="Calibri"/>
              <a:cs typeface="Calibri"/>
              <a:sym typeface="Calibri"/>
            </a:endParaRPr>
          </a:p>
          <a:p>
            <a:pPr marL="914400" lvl="1" indent="-330200">
              <a:lnSpc>
                <a:spcPct val="115000"/>
              </a:lnSpc>
              <a:spcBef>
                <a:spcPts val="400"/>
              </a:spcBef>
              <a:buClr>
                <a:schemeClr val="dk1"/>
              </a:buClr>
              <a:buSzPct val="100000"/>
              <a:buFont typeface="Calibri"/>
              <a:buChar char="○"/>
            </a:pPr>
            <a:r>
              <a:rPr lang="en" sz="1800" dirty="0">
                <a:latin typeface="Calibri"/>
                <a:ea typeface="Calibri"/>
                <a:cs typeface="Calibri"/>
                <a:sym typeface="Calibri"/>
              </a:rPr>
              <a:t>Current process is manual</a:t>
            </a:r>
          </a:p>
          <a:p>
            <a:pPr marL="1371600" lvl="2" indent="-330200">
              <a:lnSpc>
                <a:spcPct val="115000"/>
              </a:lnSpc>
              <a:spcBef>
                <a:spcPts val="400"/>
              </a:spcBef>
              <a:buClr>
                <a:schemeClr val="dk1"/>
              </a:buClr>
              <a:buSzPct val="100000"/>
              <a:buFont typeface="Calibri"/>
              <a:buChar char="■"/>
            </a:pPr>
            <a:r>
              <a:rPr lang="en" sz="1600" dirty="0">
                <a:latin typeface="Calibri"/>
                <a:ea typeface="Calibri"/>
                <a:cs typeface="Calibri"/>
                <a:sym typeface="Calibri"/>
              </a:rPr>
              <a:t>Manual Editing of the image file</a:t>
            </a:r>
          </a:p>
          <a:p>
            <a:pPr marL="1371600" lvl="2" indent="-330200">
              <a:lnSpc>
                <a:spcPct val="115000"/>
              </a:lnSpc>
              <a:spcBef>
                <a:spcPts val="300"/>
              </a:spcBef>
              <a:spcAft>
                <a:spcPts val="0"/>
              </a:spcAft>
              <a:buClr>
                <a:schemeClr val="dk1"/>
              </a:buClr>
              <a:buSzPct val="100000"/>
              <a:buFont typeface="Calibri"/>
              <a:buChar char="■"/>
            </a:pPr>
            <a:r>
              <a:rPr lang="en" sz="1600" dirty="0">
                <a:latin typeface="Calibri"/>
                <a:ea typeface="Calibri"/>
                <a:cs typeface="Calibri"/>
                <a:sym typeface="Calibri"/>
              </a:rPr>
              <a:t>Prevents easy pulling out of information </a:t>
            </a:r>
            <a:endParaRPr lang="en" sz="1600" dirty="0" smtClean="0">
              <a:latin typeface="Calibri"/>
              <a:ea typeface="Calibri"/>
              <a:cs typeface="Calibri"/>
              <a:sym typeface="Calibri"/>
            </a:endParaRPr>
          </a:p>
          <a:p>
            <a:pPr marL="1371600" lvl="2" indent="-330200">
              <a:lnSpc>
                <a:spcPct val="115000"/>
              </a:lnSpc>
              <a:spcBef>
                <a:spcPts val="300"/>
              </a:spcBef>
              <a:spcAft>
                <a:spcPts val="0"/>
              </a:spcAft>
              <a:buClr>
                <a:schemeClr val="dk1"/>
              </a:buClr>
              <a:buSzPct val="100000"/>
              <a:buFont typeface="Calibri"/>
              <a:buChar char="■"/>
            </a:pPr>
            <a:r>
              <a:rPr lang="en" sz="1600" dirty="0">
                <a:latin typeface="Calibri"/>
                <a:ea typeface="Calibri"/>
                <a:cs typeface="Calibri"/>
                <a:sym typeface="Calibri"/>
              </a:rPr>
              <a:t>e.g. State-wise or City-wise</a:t>
            </a:r>
          </a:p>
          <a:p>
            <a:pPr marL="1041400" lvl="2" indent="0">
              <a:lnSpc>
                <a:spcPct val="115000"/>
              </a:lnSpc>
              <a:spcBef>
                <a:spcPts val="300"/>
              </a:spcBef>
              <a:spcAft>
                <a:spcPts val="0"/>
              </a:spcAft>
              <a:buClr>
                <a:schemeClr val="dk1"/>
              </a:buClr>
              <a:buSzPct val="100000"/>
              <a:buNone/>
            </a:pPr>
            <a:endParaRPr lang="en-US" dirty="0"/>
          </a:p>
        </p:txBody>
      </p:sp>
    </p:spTree>
    <p:extLst>
      <p:ext uri="{BB962C8B-B14F-4D97-AF65-F5344CB8AC3E}">
        <p14:creationId xmlns:p14="http://schemas.microsoft.com/office/powerpoint/2010/main" val="38149819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866" y="915337"/>
            <a:ext cx="6798734" cy="1065863"/>
          </a:xfrm>
        </p:spPr>
        <p:txBody>
          <a:bodyPr/>
          <a:lstStyle/>
          <a:p>
            <a:r>
              <a:rPr lang="en-US" dirty="0" smtClean="0"/>
              <a:t>Project Benefit</a:t>
            </a:r>
            <a:endParaRPr lang="en-US" dirty="0"/>
          </a:p>
        </p:txBody>
      </p:sp>
      <p:sp>
        <p:nvSpPr>
          <p:cNvPr id="3" name="Content Placeholder 2"/>
          <p:cNvSpPr>
            <a:spLocks noGrp="1"/>
          </p:cNvSpPr>
          <p:nvPr>
            <p:ph idx="1"/>
          </p:nvPr>
        </p:nvSpPr>
        <p:spPr/>
        <p:txBody>
          <a:bodyPr/>
          <a:lstStyle/>
          <a:p>
            <a:pPr>
              <a:buClr>
                <a:schemeClr val="bg1"/>
              </a:buClr>
            </a:pPr>
            <a:r>
              <a:rPr lang="en-US" dirty="0" smtClean="0">
                <a:latin typeface="Calibri" panose="020F0502020204030204" pitchFamily="34" charset="0"/>
              </a:rPr>
              <a:t>Automation of current manual </a:t>
            </a:r>
            <a:r>
              <a:rPr lang="en-US" dirty="0">
                <a:latin typeface="Calibri" panose="020F0502020204030204" pitchFamily="34" charset="0"/>
              </a:rPr>
              <a:t>p</a:t>
            </a:r>
            <a:r>
              <a:rPr lang="en-US" dirty="0" smtClean="0">
                <a:latin typeface="Calibri" panose="020F0502020204030204" pitchFamily="34" charset="0"/>
              </a:rPr>
              <a:t>rocess</a:t>
            </a:r>
          </a:p>
          <a:p>
            <a:pPr>
              <a:buClr>
                <a:schemeClr val="bg1"/>
              </a:buClr>
            </a:pPr>
            <a:r>
              <a:rPr lang="en-US" dirty="0" smtClean="0">
                <a:latin typeface="Calibri" panose="020F0502020204030204" pitchFamily="34" charset="0"/>
              </a:rPr>
              <a:t>More flexible</a:t>
            </a:r>
          </a:p>
          <a:p>
            <a:pPr>
              <a:buClr>
                <a:schemeClr val="bg1"/>
              </a:buClr>
            </a:pPr>
            <a:r>
              <a:rPr lang="en-US" dirty="0" smtClean="0">
                <a:latin typeface="Calibri" panose="020F0502020204030204" pitchFamily="34" charset="0"/>
              </a:rPr>
              <a:t>Less time consumption</a:t>
            </a:r>
          </a:p>
          <a:p>
            <a:pPr>
              <a:buClr>
                <a:schemeClr val="bg1"/>
              </a:buClr>
            </a:pPr>
            <a:r>
              <a:rPr lang="en-US" dirty="0" smtClean="0">
                <a:latin typeface="Calibri" panose="020F0502020204030204" pitchFamily="34" charset="0"/>
              </a:rPr>
              <a:t>Save map </a:t>
            </a:r>
            <a:r>
              <a:rPr lang="en-US" dirty="0">
                <a:latin typeface="Calibri" panose="020F0502020204030204" pitchFamily="34" charset="0"/>
              </a:rPr>
              <a:t>i</a:t>
            </a:r>
            <a:r>
              <a:rPr lang="en-US" dirty="0" smtClean="0">
                <a:latin typeface="Calibri" panose="020F0502020204030204" pitchFamily="34" charset="0"/>
              </a:rPr>
              <a:t>mages</a:t>
            </a:r>
          </a:p>
          <a:p>
            <a:endParaRPr lang="en-US" dirty="0">
              <a:latin typeface="Calibri" panose="020F0502020204030204" pitchFamily="34" charset="0"/>
            </a:endParaRPr>
          </a:p>
        </p:txBody>
      </p:sp>
    </p:spTree>
    <p:extLst>
      <p:ext uri="{BB962C8B-B14F-4D97-AF65-F5344CB8AC3E}">
        <p14:creationId xmlns:p14="http://schemas.microsoft.com/office/powerpoint/2010/main" val="15208200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Scope: Our Solution</a:t>
            </a:r>
            <a:endParaRPr lang="en-US" dirty="0"/>
          </a:p>
        </p:txBody>
      </p:sp>
      <p:sp>
        <p:nvSpPr>
          <p:cNvPr id="3" name="Content Placeholder 2"/>
          <p:cNvSpPr>
            <a:spLocks noGrp="1"/>
          </p:cNvSpPr>
          <p:nvPr>
            <p:ph idx="1"/>
          </p:nvPr>
        </p:nvSpPr>
        <p:spPr/>
        <p:txBody>
          <a:bodyPr>
            <a:normAutofit/>
          </a:bodyPr>
          <a:lstStyle/>
          <a:p>
            <a:pPr marL="457200" lvl="0" indent="-304800">
              <a:lnSpc>
                <a:spcPct val="115000"/>
              </a:lnSpc>
              <a:spcBef>
                <a:spcPts val="0"/>
              </a:spcBef>
              <a:buClr>
                <a:schemeClr val="dk1"/>
              </a:buClr>
              <a:buSzPct val="100000"/>
              <a:buFont typeface="Calibri"/>
              <a:buChar char="●"/>
            </a:pPr>
            <a:r>
              <a:rPr lang="en" sz="1900" dirty="0">
                <a:latin typeface="Calibri"/>
                <a:ea typeface="Calibri"/>
                <a:cs typeface="Calibri"/>
                <a:sym typeface="Calibri"/>
              </a:rPr>
              <a:t>Standalone, client rich mapping software – simple, intuitive UI</a:t>
            </a:r>
          </a:p>
          <a:p>
            <a:pPr marL="457200" lvl="0" indent="-304800">
              <a:lnSpc>
                <a:spcPct val="115000"/>
              </a:lnSpc>
              <a:spcBef>
                <a:spcPts val="0"/>
              </a:spcBef>
              <a:buClr>
                <a:schemeClr val="dk1"/>
              </a:buClr>
              <a:buSzPct val="100000"/>
              <a:buFont typeface="Calibri"/>
              <a:buChar char="●"/>
            </a:pPr>
            <a:r>
              <a:rPr lang="en" sz="1900" dirty="0">
                <a:latin typeface="Calibri"/>
                <a:ea typeface="Calibri"/>
                <a:cs typeface="Calibri"/>
                <a:sym typeface="Calibri"/>
              </a:rPr>
              <a:t>UI to </a:t>
            </a:r>
            <a:r>
              <a:rPr lang="en" sz="1900" dirty="0" smtClean="0">
                <a:latin typeface="Calibri"/>
                <a:ea typeface="Calibri"/>
                <a:cs typeface="Calibri"/>
                <a:sym typeface="Calibri"/>
              </a:rPr>
              <a:t>select:</a:t>
            </a:r>
          </a:p>
          <a:p>
            <a:pPr marL="914400" lvl="1" indent="-304800">
              <a:lnSpc>
                <a:spcPct val="115000"/>
              </a:lnSpc>
              <a:spcBef>
                <a:spcPts val="0"/>
              </a:spcBef>
              <a:buClr>
                <a:schemeClr val="dk1"/>
              </a:buClr>
              <a:buSzPct val="100000"/>
              <a:buFont typeface="Courier New" panose="02070309020205020404" pitchFamily="49" charset="0"/>
              <a:buChar char="o"/>
            </a:pPr>
            <a:r>
              <a:rPr lang="en" sz="1400" dirty="0" smtClean="0">
                <a:latin typeface="Calibri"/>
                <a:ea typeface="Calibri"/>
                <a:cs typeface="Calibri"/>
                <a:sym typeface="Calibri"/>
              </a:rPr>
              <a:t>5 categories </a:t>
            </a:r>
            <a:r>
              <a:rPr lang="en" sz="1400" dirty="0">
                <a:latin typeface="Calibri"/>
                <a:ea typeface="Calibri"/>
                <a:cs typeface="Calibri"/>
                <a:sym typeface="Calibri"/>
              </a:rPr>
              <a:t>of data and file </a:t>
            </a:r>
            <a:r>
              <a:rPr lang="en" sz="1400" dirty="0" smtClean="0">
                <a:latin typeface="Calibri"/>
                <a:ea typeface="Calibri"/>
                <a:cs typeface="Calibri"/>
                <a:sym typeface="Calibri"/>
              </a:rPr>
              <a:t>upload</a:t>
            </a:r>
          </a:p>
          <a:p>
            <a:pPr marL="914400" lvl="1" indent="-304800">
              <a:lnSpc>
                <a:spcPct val="115000"/>
              </a:lnSpc>
              <a:spcBef>
                <a:spcPts val="0"/>
              </a:spcBef>
              <a:buClr>
                <a:schemeClr val="dk1"/>
              </a:buClr>
              <a:buSzPct val="100000"/>
              <a:buFont typeface="Courier New" panose="02070309020205020404" pitchFamily="49" charset="0"/>
              <a:buChar char="o"/>
            </a:pPr>
            <a:r>
              <a:rPr lang="en" sz="1400" dirty="0" smtClean="0">
                <a:latin typeface="Calibri"/>
                <a:ea typeface="Calibri"/>
                <a:cs typeface="Calibri"/>
                <a:sym typeface="Calibri"/>
              </a:rPr>
              <a:t>Filters </a:t>
            </a:r>
            <a:r>
              <a:rPr lang="en" sz="1400" dirty="0">
                <a:latin typeface="Calibri"/>
                <a:ea typeface="Calibri"/>
                <a:cs typeface="Calibri"/>
                <a:sym typeface="Calibri"/>
              </a:rPr>
              <a:t>based on the case category selected  </a:t>
            </a:r>
          </a:p>
          <a:p>
            <a:pPr marL="457200" lvl="0" indent="-304800">
              <a:lnSpc>
                <a:spcPct val="115000"/>
              </a:lnSpc>
              <a:spcBef>
                <a:spcPts val="0"/>
              </a:spcBef>
              <a:buClr>
                <a:schemeClr val="dk1"/>
              </a:buClr>
              <a:buSzPct val="100000"/>
              <a:buFont typeface="Calibri"/>
              <a:buChar char="●"/>
            </a:pPr>
            <a:r>
              <a:rPr lang="en" sz="1900" dirty="0">
                <a:latin typeface="Calibri"/>
                <a:ea typeface="Calibri"/>
                <a:cs typeface="Calibri"/>
                <a:sym typeface="Calibri"/>
              </a:rPr>
              <a:t>Save map images generated and displayed</a:t>
            </a:r>
          </a:p>
          <a:p>
            <a:pPr marL="457200" lvl="0" indent="-304800">
              <a:lnSpc>
                <a:spcPct val="115000"/>
              </a:lnSpc>
              <a:spcBef>
                <a:spcPts val="0"/>
              </a:spcBef>
              <a:buClr>
                <a:schemeClr val="dk1"/>
              </a:buClr>
              <a:buSzPct val="100000"/>
              <a:buFont typeface="Calibri"/>
              <a:buChar char="●"/>
            </a:pPr>
            <a:r>
              <a:rPr lang="en" sz="1900" dirty="0">
                <a:latin typeface="Calibri"/>
                <a:ea typeface="Calibri"/>
                <a:cs typeface="Calibri"/>
                <a:sym typeface="Calibri"/>
              </a:rPr>
              <a:t>Options for map display: </a:t>
            </a:r>
          </a:p>
          <a:p>
            <a:pPr marL="914400" lvl="0" indent="-304800">
              <a:lnSpc>
                <a:spcPct val="115000"/>
              </a:lnSpc>
              <a:spcBef>
                <a:spcPts val="0"/>
              </a:spcBef>
              <a:buClr>
                <a:schemeClr val="dk1"/>
              </a:buClr>
              <a:buSzPct val="100000"/>
              <a:buFont typeface="Courier New" panose="02070309020205020404" pitchFamily="49" charset="0"/>
              <a:buChar char="o"/>
            </a:pPr>
            <a:r>
              <a:rPr lang="en" sz="1400" dirty="0">
                <a:latin typeface="Calibri"/>
                <a:ea typeface="Calibri"/>
                <a:cs typeface="Calibri"/>
                <a:sym typeface="Calibri"/>
              </a:rPr>
              <a:t>Shaded State – USA </a:t>
            </a:r>
            <a:r>
              <a:rPr lang="en" sz="1400" dirty="0" smtClean="0">
                <a:latin typeface="Calibri"/>
                <a:ea typeface="Calibri"/>
                <a:cs typeface="Calibri"/>
                <a:sym typeface="Calibri"/>
              </a:rPr>
              <a:t>map (case count)</a:t>
            </a:r>
            <a:endParaRPr lang="en" sz="1400" dirty="0">
              <a:latin typeface="Calibri"/>
              <a:ea typeface="Calibri"/>
              <a:cs typeface="Calibri"/>
              <a:sym typeface="Calibri"/>
            </a:endParaRPr>
          </a:p>
          <a:p>
            <a:pPr marL="914400" lvl="0" indent="-304800">
              <a:lnSpc>
                <a:spcPct val="115000"/>
              </a:lnSpc>
              <a:spcBef>
                <a:spcPts val="0"/>
              </a:spcBef>
              <a:buClr>
                <a:schemeClr val="dk1"/>
              </a:buClr>
              <a:buSzPct val="100000"/>
              <a:buFont typeface="Courier New" panose="02070309020205020404" pitchFamily="49" charset="0"/>
              <a:buChar char="o"/>
            </a:pPr>
            <a:r>
              <a:rPr lang="en" sz="1400" dirty="0">
                <a:latin typeface="Calibri"/>
                <a:ea typeface="Calibri"/>
                <a:cs typeface="Calibri"/>
                <a:sym typeface="Calibri"/>
              </a:rPr>
              <a:t>Shaded Country – Worldwide </a:t>
            </a:r>
            <a:r>
              <a:rPr lang="en" sz="1400" dirty="0" smtClean="0">
                <a:latin typeface="Calibri"/>
                <a:ea typeface="Calibri"/>
                <a:cs typeface="Calibri"/>
                <a:sym typeface="Calibri"/>
              </a:rPr>
              <a:t>map (case count)</a:t>
            </a:r>
          </a:p>
          <a:p>
            <a:pPr marL="914400" lvl="0" indent="-304800">
              <a:lnSpc>
                <a:spcPct val="115000"/>
              </a:lnSpc>
              <a:spcBef>
                <a:spcPts val="0"/>
              </a:spcBef>
              <a:buClr>
                <a:schemeClr val="dk1"/>
              </a:buClr>
              <a:buSzPct val="100000"/>
              <a:buFont typeface="Courier New" panose="02070309020205020404" pitchFamily="49" charset="0"/>
              <a:buChar char="o"/>
            </a:pPr>
            <a:r>
              <a:rPr lang="en" sz="1400" dirty="0" smtClean="0">
                <a:latin typeface="Calibri"/>
                <a:ea typeface="Calibri"/>
                <a:cs typeface="Calibri"/>
                <a:sym typeface="Calibri"/>
              </a:rPr>
              <a:t>Shaded State – USA map (employees affected count)</a:t>
            </a:r>
            <a:endParaRPr lang="en" sz="1400" dirty="0">
              <a:latin typeface="Calibri"/>
              <a:ea typeface="Calibri"/>
              <a:cs typeface="Calibri"/>
              <a:sym typeface="Calibri"/>
            </a:endParaRPr>
          </a:p>
        </p:txBody>
      </p:sp>
    </p:spTree>
    <p:extLst>
      <p:ext uri="{BB962C8B-B14F-4D97-AF65-F5344CB8AC3E}">
        <p14:creationId xmlns:p14="http://schemas.microsoft.com/office/powerpoint/2010/main" val="36226041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 Application </a:t>
            </a:r>
            <a:r>
              <a:rPr lang="en-US" dirty="0" smtClean="0"/>
              <a:t>Flow</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648179969"/>
              </p:ext>
            </p:extLst>
          </p:nvPr>
        </p:nvGraphicFramePr>
        <p:xfrm>
          <a:off x="762000" y="3276601"/>
          <a:ext cx="7543800" cy="11429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604733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Design – Evaluation of Approaches</a:t>
            </a:r>
            <a:endParaRPr lang="en-US" dirty="0"/>
          </a:p>
        </p:txBody>
      </p:sp>
      <p:pic>
        <p:nvPicPr>
          <p:cNvPr id="7" name="Picture 6"/>
          <p:cNvPicPr>
            <a:picLocks noChangeAspect="1"/>
          </p:cNvPicPr>
          <p:nvPr/>
        </p:nvPicPr>
        <p:blipFill rotWithShape="1">
          <a:blip r:embed="rId2"/>
          <a:srcRect l="21083" t="35419" r="32065" b="34371"/>
          <a:stretch/>
        </p:blipFill>
        <p:spPr>
          <a:xfrm>
            <a:off x="1176866" y="2438400"/>
            <a:ext cx="6798734" cy="3124200"/>
          </a:xfrm>
          <a:prstGeom prst="rect">
            <a:avLst/>
          </a:prstGeom>
        </p:spPr>
      </p:pic>
    </p:spTree>
    <p:extLst>
      <p:ext uri="{BB962C8B-B14F-4D97-AF65-F5344CB8AC3E}">
        <p14:creationId xmlns:p14="http://schemas.microsoft.com/office/powerpoint/2010/main" val="28268150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Development – Technical Details</a:t>
            </a:r>
            <a:endParaRPr lang="en-US" dirty="0"/>
          </a:p>
        </p:txBody>
      </p:sp>
      <p:sp>
        <p:nvSpPr>
          <p:cNvPr id="3" name="Content Placeholder 2"/>
          <p:cNvSpPr>
            <a:spLocks noGrp="1"/>
          </p:cNvSpPr>
          <p:nvPr>
            <p:ph idx="1"/>
          </p:nvPr>
        </p:nvSpPr>
        <p:spPr/>
        <p:txBody>
          <a:bodyPr>
            <a:noAutofit/>
          </a:bodyPr>
          <a:lstStyle/>
          <a:p>
            <a:pPr marL="0" indent="0">
              <a:buClr>
                <a:schemeClr val="bg1"/>
              </a:buClr>
              <a:buNone/>
            </a:pPr>
            <a:endParaRPr lang="en-US" sz="2000" dirty="0">
              <a:latin typeface="Calibri" panose="020F0502020204030204" pitchFamily="34" charset="0"/>
            </a:endParaRPr>
          </a:p>
          <a:p>
            <a:pPr>
              <a:buClr>
                <a:schemeClr val="bg1"/>
              </a:buClr>
            </a:pPr>
            <a:endParaRPr lang="en-US" sz="2000" dirty="0" smtClean="0">
              <a:latin typeface="Calibri" panose="020F0502020204030204" pitchFamily="34" charset="0"/>
            </a:endParaRPr>
          </a:p>
          <a:p>
            <a:pPr>
              <a:buClr>
                <a:schemeClr val="bg1"/>
              </a:buClr>
            </a:pPr>
            <a:endParaRPr lang="en-US" sz="2000" dirty="0">
              <a:latin typeface="Calibri" panose="020F0502020204030204" pitchFamily="34" charset="0"/>
            </a:endParaRPr>
          </a:p>
          <a:p>
            <a:pPr marL="0" indent="0">
              <a:buClr>
                <a:schemeClr val="bg1"/>
              </a:buClr>
              <a:buNone/>
            </a:pPr>
            <a:endParaRPr lang="en-US" sz="2000" dirty="0" smtClean="0">
              <a:latin typeface="Calibri" panose="020F0502020204030204" pitchFamily="34" charset="0"/>
            </a:endParaRPr>
          </a:p>
          <a:p>
            <a:pPr>
              <a:buClr>
                <a:schemeClr val="bg1"/>
              </a:buClr>
            </a:pPr>
            <a:r>
              <a:rPr lang="en-US" sz="2000" dirty="0" smtClean="0">
                <a:latin typeface="Calibri" panose="020F0502020204030204" pitchFamily="34" charset="0"/>
              </a:rPr>
              <a:t>Stand-alone application with UI rendered in a browser</a:t>
            </a:r>
            <a:endParaRPr lang="en-US" sz="2000" dirty="0">
              <a:latin typeface="Calibri" panose="020F0502020204030204" pitchFamily="34" charset="0"/>
            </a:endParaRPr>
          </a:p>
          <a:p>
            <a:pPr>
              <a:buClr>
                <a:schemeClr val="bg1"/>
              </a:buClr>
            </a:pPr>
            <a:r>
              <a:rPr lang="en-US" sz="2000" dirty="0" smtClean="0">
                <a:latin typeface="Calibri" panose="020F0502020204030204" pitchFamily="34" charset="0"/>
              </a:rPr>
              <a:t>Multiple HTML forms to accept user input for data type, upload/read data from excel sheets, filters to be applied and map display type.</a:t>
            </a:r>
          </a:p>
          <a:p>
            <a:pPr>
              <a:buClr>
                <a:schemeClr val="bg1"/>
              </a:buClr>
            </a:pPr>
            <a:r>
              <a:rPr lang="en-US" sz="2000" dirty="0" err="1" smtClean="0">
                <a:latin typeface="Calibri" panose="020F0502020204030204" pitchFamily="34" charset="0"/>
              </a:rPr>
              <a:t>Javascript</a:t>
            </a:r>
            <a:r>
              <a:rPr lang="en-US" sz="2000" dirty="0" smtClean="0">
                <a:latin typeface="Calibri" panose="020F0502020204030204" pitchFamily="34" charset="0"/>
              </a:rPr>
              <a:t> processing logic to generate Data Maps</a:t>
            </a:r>
          </a:p>
          <a:p>
            <a:pPr marL="457200" lvl="1" indent="0">
              <a:buNone/>
            </a:pPr>
            <a:endParaRPr lang="en-US" dirty="0">
              <a:latin typeface="Calibri" panose="020F0502020204030204" pitchFamily="34" charset="0"/>
            </a:endParaRPr>
          </a:p>
        </p:txBody>
      </p:sp>
      <p:sp>
        <p:nvSpPr>
          <p:cNvPr id="5" name="Rounded Rectangle 4"/>
          <p:cNvSpPr/>
          <p:nvPr/>
        </p:nvSpPr>
        <p:spPr>
          <a:xfrm>
            <a:off x="3435349" y="3332102"/>
            <a:ext cx="2281767" cy="457200"/>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rPr>
              <a:t>GUI</a:t>
            </a:r>
            <a:endParaRPr lang="en-US" dirty="0">
              <a:solidFill>
                <a:schemeClr val="bg1"/>
              </a:solidFill>
            </a:endParaRPr>
          </a:p>
        </p:txBody>
      </p:sp>
      <p:sp>
        <p:nvSpPr>
          <p:cNvPr id="6" name="Rounded Rectangle 5"/>
          <p:cNvSpPr/>
          <p:nvPr/>
        </p:nvSpPr>
        <p:spPr>
          <a:xfrm>
            <a:off x="3435349" y="2490135"/>
            <a:ext cx="2281767" cy="405465"/>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rPr>
              <a:t>Static HTML Pages</a:t>
            </a:r>
            <a:endParaRPr lang="en-US" dirty="0">
              <a:solidFill>
                <a:schemeClr val="bg1"/>
              </a:solidFill>
            </a:endParaRPr>
          </a:p>
        </p:txBody>
      </p:sp>
      <p:sp>
        <p:nvSpPr>
          <p:cNvPr id="7" name="Rounded Rectangle 6"/>
          <p:cNvSpPr/>
          <p:nvPr/>
        </p:nvSpPr>
        <p:spPr>
          <a:xfrm>
            <a:off x="5970058" y="2477200"/>
            <a:ext cx="1447800" cy="431333"/>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1"/>
                </a:solidFill>
              </a:rPr>
              <a:t>Javascript</a:t>
            </a:r>
            <a:endParaRPr lang="en-US" dirty="0">
              <a:solidFill>
                <a:schemeClr val="bg1"/>
              </a:solidFill>
            </a:endParaRPr>
          </a:p>
        </p:txBody>
      </p:sp>
      <p:sp>
        <p:nvSpPr>
          <p:cNvPr id="8" name="Rounded Rectangle 7"/>
          <p:cNvSpPr/>
          <p:nvPr/>
        </p:nvSpPr>
        <p:spPr>
          <a:xfrm>
            <a:off x="1429807" y="2490135"/>
            <a:ext cx="1752600" cy="436502"/>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rPr>
              <a:t>JSON, D3</a:t>
            </a:r>
            <a:endParaRPr lang="en-US" dirty="0">
              <a:solidFill>
                <a:schemeClr val="bg1"/>
              </a:solidFill>
            </a:endParaRPr>
          </a:p>
        </p:txBody>
      </p:sp>
      <p:cxnSp>
        <p:nvCxnSpPr>
          <p:cNvPr id="10" name="Straight Arrow Connector 9"/>
          <p:cNvCxnSpPr>
            <a:stCxn id="8" idx="2"/>
          </p:cNvCxnSpPr>
          <p:nvPr/>
        </p:nvCxnSpPr>
        <p:spPr>
          <a:xfrm>
            <a:off x="2306107" y="2926637"/>
            <a:ext cx="1129242" cy="583733"/>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6" idx="2"/>
            <a:endCxn id="5" idx="0"/>
          </p:cNvCxnSpPr>
          <p:nvPr/>
        </p:nvCxnSpPr>
        <p:spPr>
          <a:xfrm>
            <a:off x="4576233" y="2895600"/>
            <a:ext cx="0" cy="436502"/>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7" idx="2"/>
            <a:endCxn id="5" idx="3"/>
          </p:cNvCxnSpPr>
          <p:nvPr/>
        </p:nvCxnSpPr>
        <p:spPr>
          <a:xfrm flipH="1">
            <a:off x="5717116" y="2908533"/>
            <a:ext cx="976842" cy="652169"/>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85365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866" y="982133"/>
            <a:ext cx="6798734" cy="1303867"/>
          </a:xfrm>
        </p:spPr>
        <p:txBody>
          <a:bodyPr/>
          <a:lstStyle/>
          <a:p>
            <a:r>
              <a:rPr lang="en-US" dirty="0" smtClean="0"/>
              <a:t>Product Demo</a:t>
            </a:r>
            <a:endParaRPr lang="en-US" dirty="0"/>
          </a:p>
        </p:txBody>
      </p:sp>
      <p:pic>
        <p:nvPicPr>
          <p:cNvPr id="5" name="Demo Version 2">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52538" y="2490788"/>
            <a:ext cx="6646862" cy="3444875"/>
          </a:xfrm>
        </p:spPr>
      </p:pic>
    </p:spTree>
    <p:extLst>
      <p:ext uri="{BB962C8B-B14F-4D97-AF65-F5344CB8AC3E}">
        <p14:creationId xmlns:p14="http://schemas.microsoft.com/office/powerpoint/2010/main" val="5549146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fullScrn="1">
              <p:cMediaNode vol="80000" mute="1">
                <p:cTn id="7" fill="hold" display="0">
                  <p:stCondLst>
                    <p:cond delay="indefinite"/>
                  </p:stCondLst>
                </p:cTn>
                <p:tgtEl>
                  <p:spTgt spid="5"/>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Categories Filter Forms</a:t>
            </a:r>
            <a:br>
              <a:rPr lang="en-US" dirty="0" smtClean="0"/>
            </a:br>
            <a:r>
              <a:rPr lang="en-US" dirty="0" smtClean="0"/>
              <a:t>AD/CVD Actions</a:t>
            </a:r>
            <a:endParaRPr lang="en-US" dirty="0"/>
          </a:p>
        </p:txBody>
      </p:sp>
      <p:sp>
        <p:nvSpPr>
          <p:cNvPr id="5" name="Content Placeholder 4"/>
          <p:cNvSpPr>
            <a:spLocks noGrp="1"/>
          </p:cNvSpPr>
          <p:nvPr>
            <p:ph idx="1"/>
          </p:nvPr>
        </p:nvSpPr>
        <p:spPr/>
        <p:txBody>
          <a:bodyPr/>
          <a:lstStyle/>
          <a:p>
            <a:endParaRPr lang="en-US" dirty="0"/>
          </a:p>
        </p:txBody>
      </p:sp>
      <p:pic>
        <p:nvPicPr>
          <p:cNvPr id="6" name="Content Placeholder 3"/>
          <p:cNvPicPr>
            <a:picLocks noChangeAspect="1"/>
          </p:cNvPicPr>
          <p:nvPr/>
        </p:nvPicPr>
        <p:blipFill rotWithShape="1">
          <a:blip r:embed="rId2"/>
          <a:srcRect t="2903" b="4195"/>
          <a:stretch/>
        </p:blipFill>
        <p:spPr>
          <a:xfrm>
            <a:off x="1176864" y="2490135"/>
            <a:ext cx="6798735" cy="3444997"/>
          </a:xfrm>
          <a:prstGeom prst="rect">
            <a:avLst/>
          </a:prstGeom>
        </p:spPr>
      </p:pic>
    </p:spTree>
    <p:extLst>
      <p:ext uri="{BB962C8B-B14F-4D97-AF65-F5344CB8AC3E}">
        <p14:creationId xmlns:p14="http://schemas.microsoft.com/office/powerpoint/2010/main" val="3184765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Categories Filter Forms </a:t>
            </a:r>
            <a:br>
              <a:rPr lang="en-US" dirty="0" smtClean="0"/>
            </a:br>
            <a:r>
              <a:rPr lang="en-US" dirty="0" smtClean="0"/>
              <a:t>Foreign Trade Zones</a:t>
            </a:r>
            <a:endParaRPr lang="en-US" dirty="0"/>
          </a:p>
        </p:txBody>
      </p:sp>
      <p:sp>
        <p:nvSpPr>
          <p:cNvPr id="6" name="Content Placeholder 5"/>
          <p:cNvSpPr>
            <a:spLocks noGrp="1"/>
          </p:cNvSpPr>
          <p:nvPr>
            <p:ph idx="1"/>
          </p:nvPr>
        </p:nvSpPr>
        <p:spPr/>
        <p:txBody>
          <a:bodyPr/>
          <a:lstStyle/>
          <a:p>
            <a:endParaRPr lang="en-US" dirty="0"/>
          </a:p>
        </p:txBody>
      </p:sp>
      <p:pic>
        <p:nvPicPr>
          <p:cNvPr id="7" name="Content Placeholder 4"/>
          <p:cNvPicPr>
            <a:picLocks noChangeAspect="1"/>
          </p:cNvPicPr>
          <p:nvPr/>
        </p:nvPicPr>
        <p:blipFill rotWithShape="1">
          <a:blip r:embed="rId2"/>
          <a:srcRect t="2904" b="4193"/>
          <a:stretch/>
        </p:blipFill>
        <p:spPr>
          <a:xfrm>
            <a:off x="1176864" y="2490134"/>
            <a:ext cx="6798735" cy="3444998"/>
          </a:xfrm>
          <a:prstGeom prst="rect">
            <a:avLst/>
          </a:prstGeom>
        </p:spPr>
      </p:pic>
    </p:spTree>
    <p:extLst>
      <p:ext uri="{BB962C8B-B14F-4D97-AF65-F5344CB8AC3E}">
        <p14:creationId xmlns:p14="http://schemas.microsoft.com/office/powerpoint/2010/main" val="1525598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Agenda</a:t>
            </a:r>
            <a:endParaRPr lang="en-US" dirty="0"/>
          </a:p>
        </p:txBody>
      </p:sp>
      <p:sp>
        <p:nvSpPr>
          <p:cNvPr id="3" name="Content Placeholder 2"/>
          <p:cNvSpPr>
            <a:spLocks noGrp="1"/>
          </p:cNvSpPr>
          <p:nvPr>
            <p:ph idx="1"/>
          </p:nvPr>
        </p:nvSpPr>
        <p:spPr>
          <a:xfrm>
            <a:off x="1176865" y="2490135"/>
            <a:ext cx="6798736" cy="3682065"/>
          </a:xfrm>
        </p:spPr>
        <p:txBody>
          <a:bodyPr>
            <a:normAutofit/>
          </a:bodyPr>
          <a:lstStyle/>
          <a:p>
            <a:pPr>
              <a:buClr>
                <a:schemeClr val="bg1"/>
              </a:buClr>
            </a:pPr>
            <a:r>
              <a:rPr lang="en" dirty="0">
                <a:sym typeface="Calibri"/>
              </a:rPr>
              <a:t>Client Background, Problem and Requirements</a:t>
            </a:r>
            <a:endParaRPr lang="en-US" dirty="0"/>
          </a:p>
          <a:p>
            <a:pPr>
              <a:buClr>
                <a:schemeClr val="bg1"/>
              </a:buClr>
            </a:pPr>
            <a:r>
              <a:rPr lang="en-US" dirty="0" smtClean="0"/>
              <a:t>Project Benefits</a:t>
            </a:r>
          </a:p>
          <a:p>
            <a:pPr>
              <a:buClr>
                <a:schemeClr val="bg1"/>
              </a:buClr>
            </a:pPr>
            <a:r>
              <a:rPr lang="en-US" dirty="0" smtClean="0"/>
              <a:t>Project Scope, Analysis and Design</a:t>
            </a:r>
          </a:p>
          <a:p>
            <a:pPr>
              <a:buClr>
                <a:schemeClr val="bg1"/>
              </a:buClr>
            </a:pPr>
            <a:r>
              <a:rPr lang="en-US" smtClean="0"/>
              <a:t>Project Development </a:t>
            </a:r>
            <a:r>
              <a:rPr lang="en-US" dirty="0" smtClean="0"/>
              <a:t>and Demo</a:t>
            </a:r>
          </a:p>
          <a:p>
            <a:pPr>
              <a:buClr>
                <a:schemeClr val="bg1"/>
              </a:buClr>
            </a:pPr>
            <a:r>
              <a:rPr lang="en-US" dirty="0" smtClean="0"/>
              <a:t>Practices and Challenges</a:t>
            </a:r>
          </a:p>
          <a:p>
            <a:pPr>
              <a:buClr>
                <a:schemeClr val="bg1"/>
              </a:buClr>
            </a:pPr>
            <a:r>
              <a:rPr lang="en-US" dirty="0" smtClean="0"/>
              <a:t>Future Work</a:t>
            </a:r>
          </a:p>
          <a:p>
            <a:endParaRPr lang="en-US" dirty="0" smtClean="0"/>
          </a:p>
          <a:p>
            <a:endParaRPr lang="en-US" dirty="0"/>
          </a:p>
        </p:txBody>
      </p:sp>
    </p:spTree>
    <p:extLst>
      <p:ext uri="{BB962C8B-B14F-4D97-AF65-F5344CB8AC3E}">
        <p14:creationId xmlns:p14="http://schemas.microsoft.com/office/powerpoint/2010/main" val="99503380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Categories Filter Forms</a:t>
            </a:r>
            <a:br>
              <a:rPr lang="en-US" dirty="0" smtClean="0"/>
            </a:br>
            <a:r>
              <a:rPr lang="en-US" dirty="0" smtClean="0"/>
              <a:t>Trade Remedy Actions</a:t>
            </a:r>
            <a:endParaRPr lang="en-US" dirty="0"/>
          </a:p>
        </p:txBody>
      </p:sp>
      <p:sp>
        <p:nvSpPr>
          <p:cNvPr id="5" name="Content Placeholder 4"/>
          <p:cNvSpPr>
            <a:spLocks noGrp="1"/>
          </p:cNvSpPr>
          <p:nvPr>
            <p:ph idx="1"/>
          </p:nvPr>
        </p:nvSpPr>
        <p:spPr/>
        <p:txBody>
          <a:bodyPr/>
          <a:lstStyle/>
          <a:p>
            <a:endParaRPr lang="en-US" dirty="0"/>
          </a:p>
        </p:txBody>
      </p:sp>
      <p:pic>
        <p:nvPicPr>
          <p:cNvPr id="6" name="Content Placeholder 3"/>
          <p:cNvPicPr>
            <a:picLocks noChangeAspect="1"/>
          </p:cNvPicPr>
          <p:nvPr/>
        </p:nvPicPr>
        <p:blipFill rotWithShape="1">
          <a:blip r:embed="rId2"/>
          <a:srcRect t="2903" b="4195"/>
          <a:stretch/>
        </p:blipFill>
        <p:spPr>
          <a:xfrm>
            <a:off x="1176864" y="2490135"/>
            <a:ext cx="6798735" cy="3444997"/>
          </a:xfrm>
          <a:prstGeom prst="rect">
            <a:avLst/>
          </a:prstGeom>
        </p:spPr>
      </p:pic>
    </p:spTree>
    <p:extLst>
      <p:ext uri="{BB962C8B-B14F-4D97-AF65-F5344CB8AC3E}">
        <p14:creationId xmlns:p14="http://schemas.microsoft.com/office/powerpoint/2010/main" val="19118934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Categories Filter Forms</a:t>
            </a:r>
            <a:br>
              <a:rPr lang="en-US" dirty="0" smtClean="0"/>
            </a:br>
            <a:r>
              <a:rPr lang="en-US" dirty="0" smtClean="0"/>
              <a:t>Enforcement and Compliance Highlights</a:t>
            </a:r>
            <a:endParaRPr lang="en-US" dirty="0"/>
          </a:p>
        </p:txBody>
      </p:sp>
      <p:sp>
        <p:nvSpPr>
          <p:cNvPr id="5" name="Content Placeholder 4"/>
          <p:cNvSpPr>
            <a:spLocks noGrp="1"/>
          </p:cNvSpPr>
          <p:nvPr>
            <p:ph idx="1"/>
          </p:nvPr>
        </p:nvSpPr>
        <p:spPr/>
        <p:txBody>
          <a:bodyPr/>
          <a:lstStyle/>
          <a:p>
            <a:endParaRPr lang="en-US" dirty="0"/>
          </a:p>
        </p:txBody>
      </p:sp>
      <p:pic>
        <p:nvPicPr>
          <p:cNvPr id="6" name="Content Placeholder 3"/>
          <p:cNvPicPr>
            <a:picLocks noChangeAspect="1"/>
          </p:cNvPicPr>
          <p:nvPr/>
        </p:nvPicPr>
        <p:blipFill rotWithShape="1">
          <a:blip r:embed="rId2"/>
          <a:srcRect t="2904" b="4193"/>
          <a:stretch/>
        </p:blipFill>
        <p:spPr>
          <a:xfrm>
            <a:off x="1176864" y="2490134"/>
            <a:ext cx="6798735" cy="3444997"/>
          </a:xfrm>
          <a:prstGeom prst="rect">
            <a:avLst/>
          </a:prstGeom>
        </p:spPr>
      </p:pic>
    </p:spTree>
    <p:extLst>
      <p:ext uri="{BB962C8B-B14F-4D97-AF65-F5344CB8AC3E}">
        <p14:creationId xmlns:p14="http://schemas.microsoft.com/office/powerpoint/2010/main" val="42039652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Development Practices</a:t>
            </a:r>
            <a:endParaRPr lang="en-US" dirty="0"/>
          </a:p>
        </p:txBody>
      </p:sp>
      <p:sp>
        <p:nvSpPr>
          <p:cNvPr id="3" name="Content Placeholder 2"/>
          <p:cNvSpPr>
            <a:spLocks noGrp="1"/>
          </p:cNvSpPr>
          <p:nvPr>
            <p:ph idx="1"/>
          </p:nvPr>
        </p:nvSpPr>
        <p:spPr>
          <a:xfrm>
            <a:off x="1176865" y="2362200"/>
            <a:ext cx="6798736" cy="3444997"/>
          </a:xfrm>
        </p:spPr>
        <p:txBody>
          <a:bodyPr>
            <a:noAutofit/>
          </a:bodyPr>
          <a:lstStyle/>
          <a:p>
            <a:pPr>
              <a:buClrTx/>
            </a:pPr>
            <a:r>
              <a:rPr lang="en-US" sz="1900" dirty="0">
                <a:latin typeface="Calibri" panose="020F0502020204030204" pitchFamily="34" charset="0"/>
              </a:rPr>
              <a:t>Hybrid Model (SDLC plus </a:t>
            </a:r>
            <a:r>
              <a:rPr lang="en-US" sz="1900" dirty="0" smtClean="0">
                <a:latin typeface="Calibri" panose="020F0502020204030204" pitchFamily="34" charset="0"/>
              </a:rPr>
              <a:t>SCRUM)</a:t>
            </a:r>
          </a:p>
          <a:p>
            <a:pPr lvl="1">
              <a:buClrTx/>
            </a:pPr>
            <a:r>
              <a:rPr lang="en-US" sz="1400" dirty="0" smtClean="0">
                <a:latin typeface="Calibri" panose="020F0502020204030204" pitchFamily="34" charset="0"/>
              </a:rPr>
              <a:t>Weekly </a:t>
            </a:r>
            <a:r>
              <a:rPr lang="en-US" sz="1400" dirty="0">
                <a:latin typeface="Calibri" panose="020F0502020204030204" pitchFamily="34" charset="0"/>
              </a:rPr>
              <a:t>Sprints for each phase of </a:t>
            </a:r>
            <a:r>
              <a:rPr lang="en-US" sz="1400" dirty="0" smtClean="0">
                <a:latin typeface="Calibri" panose="020F0502020204030204" pitchFamily="34" charset="0"/>
              </a:rPr>
              <a:t>SDLC</a:t>
            </a:r>
            <a:endParaRPr lang="en-US" sz="1400" dirty="0">
              <a:latin typeface="Calibri" panose="020F0502020204030204" pitchFamily="34" charset="0"/>
            </a:endParaRPr>
          </a:p>
          <a:p>
            <a:pPr>
              <a:buClrTx/>
            </a:pPr>
            <a:r>
              <a:rPr lang="en-US" sz="1900" dirty="0">
                <a:latin typeface="Calibri" panose="020F0502020204030204" pitchFamily="34" charset="0"/>
              </a:rPr>
              <a:t>Code </a:t>
            </a:r>
            <a:r>
              <a:rPr lang="en-US" sz="1900" dirty="0" smtClean="0">
                <a:latin typeface="Calibri" panose="020F0502020204030204" pitchFamily="34" charset="0"/>
              </a:rPr>
              <a:t>Versioning - </a:t>
            </a:r>
            <a:r>
              <a:rPr lang="en-US" sz="1900" dirty="0" err="1" smtClean="0">
                <a:latin typeface="Calibri" panose="020F0502020204030204" pitchFamily="34" charset="0"/>
              </a:rPr>
              <a:t>GitHub</a:t>
            </a:r>
            <a:endParaRPr lang="en-US" sz="1900" dirty="0" smtClean="0">
              <a:latin typeface="Calibri" panose="020F0502020204030204" pitchFamily="34" charset="0"/>
            </a:endParaRPr>
          </a:p>
          <a:p>
            <a:pPr>
              <a:buClrTx/>
            </a:pPr>
            <a:r>
              <a:rPr lang="en-US" sz="1900" dirty="0" smtClean="0">
                <a:latin typeface="Calibri" panose="020F0502020204030204" pitchFamily="34" charset="0"/>
              </a:rPr>
              <a:t>Communication</a:t>
            </a:r>
            <a:endParaRPr lang="en-US" sz="1900" dirty="0">
              <a:latin typeface="Calibri" panose="020F0502020204030204" pitchFamily="34" charset="0"/>
            </a:endParaRPr>
          </a:p>
          <a:p>
            <a:pPr lvl="1">
              <a:buClrTx/>
            </a:pPr>
            <a:r>
              <a:rPr lang="en-US" sz="1400" dirty="0">
                <a:latin typeface="Calibri" panose="020F0502020204030204" pitchFamily="34" charset="0"/>
              </a:rPr>
              <a:t>Weekly </a:t>
            </a:r>
            <a:r>
              <a:rPr lang="en-US" sz="1400" dirty="0" smtClean="0">
                <a:latin typeface="Calibri" panose="020F0502020204030204" pitchFamily="34" charset="0"/>
              </a:rPr>
              <a:t>Client Calls </a:t>
            </a:r>
            <a:endParaRPr lang="en-US" sz="1400" dirty="0">
              <a:latin typeface="Calibri" panose="020F0502020204030204" pitchFamily="34" charset="0"/>
            </a:endParaRPr>
          </a:p>
          <a:p>
            <a:pPr lvl="1">
              <a:buClrTx/>
            </a:pPr>
            <a:r>
              <a:rPr lang="en-US" sz="1400" dirty="0">
                <a:latin typeface="Calibri" panose="020F0502020204030204" pitchFamily="34" charset="0"/>
              </a:rPr>
              <a:t>Google Group / </a:t>
            </a:r>
            <a:r>
              <a:rPr lang="en-US" sz="1400" dirty="0" smtClean="0">
                <a:latin typeface="Calibri" panose="020F0502020204030204" pitchFamily="34" charset="0"/>
              </a:rPr>
              <a:t>Emails</a:t>
            </a:r>
            <a:endParaRPr lang="en-US" sz="1400" dirty="0">
              <a:latin typeface="Calibri" panose="020F0502020204030204" pitchFamily="34" charset="0"/>
            </a:endParaRPr>
          </a:p>
          <a:p>
            <a:pPr>
              <a:buClrTx/>
            </a:pPr>
            <a:r>
              <a:rPr lang="en-US" sz="1900" dirty="0" smtClean="0">
                <a:latin typeface="Calibri" panose="020F0502020204030204" pitchFamily="34" charset="0"/>
              </a:rPr>
              <a:t>Deliverables</a:t>
            </a:r>
          </a:p>
          <a:p>
            <a:pPr lvl="1">
              <a:buClrTx/>
            </a:pPr>
            <a:r>
              <a:rPr lang="en-US" sz="1400" dirty="0" smtClean="0">
                <a:latin typeface="Calibri" panose="020F0502020204030204" pitchFamily="34" charset="0"/>
              </a:rPr>
              <a:t>Archives</a:t>
            </a:r>
          </a:p>
          <a:p>
            <a:pPr lvl="1">
              <a:buClrTx/>
            </a:pPr>
            <a:r>
              <a:rPr lang="en-US" sz="1400" dirty="0" smtClean="0">
                <a:latin typeface="Calibri" panose="020F0502020204030204" pitchFamily="34" charset="0"/>
              </a:rPr>
              <a:t>Admin Guide/User Guide</a:t>
            </a:r>
          </a:p>
          <a:p>
            <a:pPr lvl="1">
              <a:buClrTx/>
            </a:pPr>
            <a:r>
              <a:rPr lang="en-US" sz="1400" dirty="0" smtClean="0">
                <a:latin typeface="Calibri" panose="020F0502020204030204" pitchFamily="34" charset="0"/>
              </a:rPr>
              <a:t>Final Report</a:t>
            </a:r>
          </a:p>
          <a:p>
            <a:pPr marL="457200" lvl="1" indent="0">
              <a:buClrTx/>
              <a:buNone/>
            </a:pPr>
            <a:endParaRPr lang="en-US" sz="1600" dirty="0" smtClean="0">
              <a:latin typeface="Calibri" panose="020F0502020204030204" pitchFamily="34" charset="0"/>
            </a:endParaRPr>
          </a:p>
          <a:p>
            <a:pPr lvl="1">
              <a:buClrTx/>
            </a:pPr>
            <a:endParaRPr lang="en-US" sz="1600" dirty="0">
              <a:latin typeface="Calibri" panose="020F0502020204030204" pitchFamily="34" charset="0"/>
            </a:endParaRPr>
          </a:p>
          <a:p>
            <a:pPr lvl="1">
              <a:buClrTx/>
            </a:pPr>
            <a:endParaRPr lang="en-US" sz="1600" dirty="0" smtClean="0">
              <a:latin typeface="Calibri" panose="020F0502020204030204" pitchFamily="34" charset="0"/>
            </a:endParaRPr>
          </a:p>
          <a:p>
            <a:pPr lvl="1">
              <a:buClrTx/>
            </a:pPr>
            <a:endParaRPr lang="en-US" sz="1600" dirty="0">
              <a:latin typeface="Calibri" panose="020F0502020204030204" pitchFamily="34" charset="0"/>
            </a:endParaRPr>
          </a:p>
          <a:p>
            <a:pPr lvl="1">
              <a:buClrTx/>
            </a:pPr>
            <a:endParaRPr lang="en-US" sz="1600" dirty="0">
              <a:latin typeface="Calibri" panose="020F0502020204030204" pitchFamily="34" charset="0"/>
            </a:endParaRPr>
          </a:p>
        </p:txBody>
      </p:sp>
    </p:spTree>
    <p:extLst>
      <p:ext uri="{BB962C8B-B14F-4D97-AF65-F5344CB8AC3E}">
        <p14:creationId xmlns:p14="http://schemas.microsoft.com/office/powerpoint/2010/main" val="299312512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Challenges</a:t>
            </a:r>
            <a:endParaRPr lang="en-US" dirty="0"/>
          </a:p>
        </p:txBody>
      </p:sp>
      <p:sp>
        <p:nvSpPr>
          <p:cNvPr id="3" name="Content Placeholder 2"/>
          <p:cNvSpPr>
            <a:spLocks noGrp="1"/>
          </p:cNvSpPr>
          <p:nvPr>
            <p:ph idx="1"/>
          </p:nvPr>
        </p:nvSpPr>
        <p:spPr/>
        <p:txBody>
          <a:bodyPr>
            <a:normAutofit/>
          </a:bodyPr>
          <a:lstStyle/>
          <a:p>
            <a:pPr>
              <a:buClrTx/>
            </a:pPr>
            <a:r>
              <a:rPr lang="en-US" sz="2000" dirty="0">
                <a:latin typeface="Calibri" panose="020F0502020204030204" pitchFamily="34" charset="0"/>
              </a:rPr>
              <a:t>Browser </a:t>
            </a:r>
            <a:r>
              <a:rPr lang="en-US" sz="2000" dirty="0" smtClean="0">
                <a:latin typeface="Calibri" panose="020F0502020204030204" pitchFamily="34" charset="0"/>
              </a:rPr>
              <a:t>compatibility</a:t>
            </a:r>
            <a:endParaRPr lang="en-US" sz="2000" dirty="0">
              <a:latin typeface="Calibri" panose="020F0502020204030204" pitchFamily="34" charset="0"/>
            </a:endParaRPr>
          </a:p>
          <a:p>
            <a:pPr>
              <a:buClrTx/>
            </a:pPr>
            <a:endParaRPr lang="en-US" sz="2000" dirty="0" smtClean="0">
              <a:latin typeface="Calibri" panose="020F0502020204030204" pitchFamily="34" charset="0"/>
            </a:endParaRPr>
          </a:p>
          <a:p>
            <a:pPr>
              <a:buClrTx/>
            </a:pPr>
            <a:r>
              <a:rPr lang="en-US" sz="2000" dirty="0" smtClean="0">
                <a:latin typeface="Calibri" panose="020F0502020204030204" pitchFamily="34" charset="0"/>
              </a:rPr>
              <a:t>Java security </a:t>
            </a:r>
            <a:r>
              <a:rPr lang="en-US" sz="2000" dirty="0">
                <a:latin typeface="Calibri" panose="020F0502020204030204" pitchFamily="34" charset="0"/>
              </a:rPr>
              <a:t>s</a:t>
            </a:r>
            <a:r>
              <a:rPr lang="en-US" sz="2000" dirty="0" smtClean="0">
                <a:latin typeface="Calibri" panose="020F0502020204030204" pitchFamily="34" charset="0"/>
              </a:rPr>
              <a:t>ettings</a:t>
            </a:r>
          </a:p>
          <a:p>
            <a:pPr>
              <a:buClrTx/>
            </a:pPr>
            <a:endParaRPr lang="en-US" sz="2000" dirty="0" smtClean="0">
              <a:latin typeface="Calibri" panose="020F0502020204030204" pitchFamily="34" charset="0"/>
            </a:endParaRPr>
          </a:p>
          <a:p>
            <a:pPr>
              <a:buClrTx/>
            </a:pPr>
            <a:r>
              <a:rPr lang="en-US" sz="2000" dirty="0" smtClean="0">
                <a:latin typeface="Calibri" panose="020F0502020204030204" pitchFamily="34" charset="0"/>
              </a:rPr>
              <a:t>Keeping it simple</a:t>
            </a:r>
          </a:p>
        </p:txBody>
      </p:sp>
    </p:spTree>
    <p:extLst>
      <p:ext uri="{BB962C8B-B14F-4D97-AF65-F5344CB8AC3E}">
        <p14:creationId xmlns:p14="http://schemas.microsoft.com/office/powerpoint/2010/main" val="37898501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Scope for Future Work</a:t>
            </a:r>
            <a:endParaRPr lang="en-US" dirty="0"/>
          </a:p>
        </p:txBody>
      </p:sp>
      <p:sp>
        <p:nvSpPr>
          <p:cNvPr id="3" name="Content Placeholder 2"/>
          <p:cNvSpPr>
            <a:spLocks noGrp="1"/>
          </p:cNvSpPr>
          <p:nvPr>
            <p:ph idx="1"/>
          </p:nvPr>
        </p:nvSpPr>
        <p:spPr>
          <a:xfrm>
            <a:off x="1176865" y="2362200"/>
            <a:ext cx="6798736" cy="3444997"/>
          </a:xfrm>
        </p:spPr>
        <p:txBody>
          <a:bodyPr>
            <a:noAutofit/>
          </a:bodyPr>
          <a:lstStyle/>
          <a:p>
            <a:pPr>
              <a:buClrTx/>
            </a:pPr>
            <a:r>
              <a:rPr lang="en-US" sz="1900" dirty="0" smtClean="0">
                <a:latin typeface="Calibri" panose="020F0502020204030204" pitchFamily="34" charset="0"/>
              </a:rPr>
              <a:t>Extend TANC data processing logic for remaining data categories:</a:t>
            </a:r>
          </a:p>
          <a:p>
            <a:pPr lvl="1">
              <a:buClrTx/>
              <a:buFont typeface="Courier New" panose="02070309020205020404" pitchFamily="49" charset="0"/>
              <a:buChar char="o"/>
            </a:pPr>
            <a:r>
              <a:rPr lang="en-US" sz="1400" dirty="0" smtClean="0">
                <a:latin typeface="Calibri" panose="020F0502020204030204" pitchFamily="34" charset="0"/>
              </a:rPr>
              <a:t>AD/CVD Actions</a:t>
            </a:r>
          </a:p>
          <a:p>
            <a:pPr lvl="1">
              <a:buClrTx/>
              <a:buFont typeface="Courier New" panose="02070309020205020404" pitchFamily="49" charset="0"/>
              <a:buChar char="o"/>
            </a:pPr>
            <a:r>
              <a:rPr lang="en-US" sz="1400" dirty="0" smtClean="0">
                <a:latin typeface="Calibri" panose="020F0502020204030204" pitchFamily="34" charset="0"/>
              </a:rPr>
              <a:t>Trade Remedy Actions</a:t>
            </a:r>
          </a:p>
          <a:p>
            <a:pPr lvl="1">
              <a:buClrTx/>
              <a:buFont typeface="Courier New" panose="02070309020205020404" pitchFamily="49" charset="0"/>
              <a:buChar char="o"/>
            </a:pPr>
            <a:r>
              <a:rPr lang="en-US" sz="1400" dirty="0" smtClean="0">
                <a:latin typeface="Calibri" panose="020F0502020204030204" pitchFamily="34" charset="0"/>
              </a:rPr>
              <a:t>Foreign Trade Zones</a:t>
            </a:r>
          </a:p>
          <a:p>
            <a:pPr lvl="1">
              <a:buClrTx/>
              <a:buFont typeface="Courier New" panose="02070309020205020404" pitchFamily="49" charset="0"/>
              <a:buChar char="o"/>
            </a:pPr>
            <a:r>
              <a:rPr lang="en-US" sz="1400" dirty="0" smtClean="0">
                <a:latin typeface="Calibri" panose="020F0502020204030204" pitchFamily="34" charset="0"/>
              </a:rPr>
              <a:t>Enforcement and Compliance Highlights</a:t>
            </a:r>
            <a:endParaRPr lang="en-US" sz="1000" dirty="0">
              <a:latin typeface="Calibri" panose="020F0502020204030204" pitchFamily="34" charset="0"/>
            </a:endParaRPr>
          </a:p>
          <a:p>
            <a:pPr>
              <a:buClrTx/>
            </a:pPr>
            <a:r>
              <a:rPr lang="en-US" sz="1900" dirty="0" smtClean="0">
                <a:latin typeface="Calibri" panose="020F0502020204030204" pitchFamily="34" charset="0"/>
              </a:rPr>
              <a:t>Extend maps display types: </a:t>
            </a:r>
            <a:endParaRPr lang="en-US" sz="1900" dirty="0">
              <a:latin typeface="Calibri" panose="020F0502020204030204" pitchFamily="34" charset="0"/>
            </a:endParaRPr>
          </a:p>
          <a:p>
            <a:pPr lvl="1">
              <a:buClrTx/>
            </a:pPr>
            <a:r>
              <a:rPr lang="en-US" sz="1400" dirty="0" smtClean="0">
                <a:latin typeface="Calibri" panose="020F0502020204030204" pitchFamily="34" charset="0"/>
              </a:rPr>
              <a:t>bubble world/US maps</a:t>
            </a:r>
          </a:p>
          <a:p>
            <a:pPr lvl="1">
              <a:buClrTx/>
            </a:pPr>
            <a:r>
              <a:rPr lang="en-US" sz="1400" dirty="0" smtClean="0">
                <a:latin typeface="Calibri" panose="020F0502020204030204" pitchFamily="34" charset="0"/>
              </a:rPr>
              <a:t>pinpoint cities with relevant information.</a:t>
            </a:r>
            <a:endParaRPr lang="en-US" sz="1400" dirty="0">
              <a:latin typeface="Calibri" panose="020F0502020204030204" pitchFamily="34" charset="0"/>
            </a:endParaRPr>
          </a:p>
          <a:p>
            <a:pPr>
              <a:buClrTx/>
            </a:pPr>
            <a:r>
              <a:rPr lang="en-US" sz="1900" dirty="0" smtClean="0">
                <a:latin typeface="Calibri" panose="020F0502020204030204" pitchFamily="34" charset="0"/>
              </a:rPr>
              <a:t>Extend implementation: other visualizations like bar charts.</a:t>
            </a:r>
            <a:endParaRPr lang="en-US" sz="1900" dirty="0">
              <a:latin typeface="Calibri" panose="020F0502020204030204" pitchFamily="34" charset="0"/>
            </a:endParaRPr>
          </a:p>
        </p:txBody>
      </p:sp>
    </p:spTree>
    <p:extLst>
      <p:ext uri="{BB962C8B-B14F-4D97-AF65-F5344CB8AC3E}">
        <p14:creationId xmlns:p14="http://schemas.microsoft.com/office/powerpoint/2010/main" val="7403335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Recommendations</a:t>
            </a:r>
            <a:endParaRPr lang="en-US" dirty="0"/>
          </a:p>
        </p:txBody>
      </p:sp>
      <p:sp>
        <p:nvSpPr>
          <p:cNvPr id="3" name="Content Placeholder 2"/>
          <p:cNvSpPr>
            <a:spLocks noGrp="1"/>
          </p:cNvSpPr>
          <p:nvPr>
            <p:ph idx="1"/>
          </p:nvPr>
        </p:nvSpPr>
        <p:spPr/>
        <p:txBody>
          <a:bodyPr>
            <a:normAutofit/>
          </a:bodyPr>
          <a:lstStyle/>
          <a:p>
            <a:pPr>
              <a:buClr>
                <a:schemeClr val="bg1"/>
              </a:buClr>
            </a:pPr>
            <a:r>
              <a:rPr lang="en-US" sz="2000" dirty="0">
                <a:latin typeface="Calibri" panose="020F0502020204030204" pitchFamily="34" charset="0"/>
              </a:rPr>
              <a:t>Enhance compatibility with other browsers:</a:t>
            </a:r>
            <a:br>
              <a:rPr lang="en-US" sz="2000" dirty="0">
                <a:latin typeface="Calibri" panose="020F0502020204030204" pitchFamily="34" charset="0"/>
              </a:rPr>
            </a:br>
            <a:r>
              <a:rPr lang="en-US" sz="2000" dirty="0">
                <a:latin typeface="Calibri" panose="020F0502020204030204" pitchFamily="34" charset="0"/>
              </a:rPr>
              <a:t>	Third party certificates </a:t>
            </a:r>
            <a:r>
              <a:rPr lang="en-US" sz="2000" dirty="0" smtClean="0">
                <a:latin typeface="Calibri" panose="020F0502020204030204" pitchFamily="34" charset="0"/>
              </a:rPr>
              <a:t>required</a:t>
            </a:r>
          </a:p>
          <a:p>
            <a:pPr>
              <a:buClr>
                <a:schemeClr val="bg1"/>
              </a:buClr>
            </a:pPr>
            <a:endParaRPr lang="en-US" sz="2000" dirty="0">
              <a:latin typeface="Calibri" panose="020F0502020204030204" pitchFamily="34" charset="0"/>
            </a:endParaRPr>
          </a:p>
          <a:p>
            <a:pPr>
              <a:buClr>
                <a:schemeClr val="bg1"/>
              </a:buClr>
            </a:pPr>
            <a:r>
              <a:rPr lang="en-US" sz="2000" dirty="0">
                <a:latin typeface="Calibri" panose="020F0502020204030204" pitchFamily="34" charset="0"/>
              </a:rPr>
              <a:t>Ensure consistency of data: Database </a:t>
            </a:r>
            <a:r>
              <a:rPr lang="en-US" sz="2000" dirty="0" smtClean="0">
                <a:latin typeface="Calibri" panose="020F0502020204030204" pitchFamily="34" charset="0"/>
              </a:rPr>
              <a:t>connectivity</a:t>
            </a:r>
          </a:p>
          <a:p>
            <a:pPr>
              <a:buClr>
                <a:schemeClr val="bg1"/>
              </a:buClr>
            </a:pPr>
            <a:endParaRPr lang="en-US" sz="2000" dirty="0">
              <a:latin typeface="Calibri" panose="020F0502020204030204" pitchFamily="34" charset="0"/>
            </a:endParaRPr>
          </a:p>
          <a:p>
            <a:pPr>
              <a:buClr>
                <a:schemeClr val="bg1"/>
              </a:buClr>
            </a:pPr>
            <a:r>
              <a:rPr lang="en-US" sz="2000" dirty="0">
                <a:latin typeface="Calibri" panose="020F0502020204030204" pitchFamily="34" charset="0"/>
              </a:rPr>
              <a:t>Utilize the scalability of the application: Web based solution</a:t>
            </a:r>
          </a:p>
        </p:txBody>
      </p:sp>
    </p:spTree>
    <p:extLst>
      <p:ext uri="{BB962C8B-B14F-4D97-AF65-F5344CB8AC3E}">
        <p14:creationId xmlns:p14="http://schemas.microsoft.com/office/powerpoint/2010/main" val="108172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Q&amp;A</a:t>
            </a:r>
            <a:endParaRPr lang="en-US" dirty="0"/>
          </a:p>
        </p:txBody>
      </p:sp>
    </p:spTree>
    <p:extLst>
      <p:ext uri="{BB962C8B-B14F-4D97-AF65-F5344CB8AC3E}">
        <p14:creationId xmlns:p14="http://schemas.microsoft.com/office/powerpoint/2010/main" val="185216491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Appendix</a:t>
            </a:r>
            <a:endParaRPr lang="en-US" dirty="0"/>
          </a:p>
        </p:txBody>
      </p:sp>
      <p:sp>
        <p:nvSpPr>
          <p:cNvPr id="3" name="Content Placeholder 2"/>
          <p:cNvSpPr>
            <a:spLocks noGrp="1"/>
          </p:cNvSpPr>
          <p:nvPr>
            <p:ph idx="1"/>
          </p:nvPr>
        </p:nvSpPr>
        <p:spPr/>
        <p:txBody>
          <a:bodyPr>
            <a:normAutofit lnSpcReduction="10000"/>
          </a:bodyPr>
          <a:lstStyle/>
          <a:p>
            <a:pPr marL="457200" lvl="0" indent="-342900">
              <a:lnSpc>
                <a:spcPct val="115000"/>
              </a:lnSpc>
              <a:spcBef>
                <a:spcPts val="800"/>
              </a:spcBef>
              <a:buClr>
                <a:schemeClr val="dk1"/>
              </a:buClr>
              <a:buSzPct val="166666"/>
            </a:pPr>
            <a:r>
              <a:rPr lang="en" dirty="0" smtClean="0">
                <a:latin typeface="Calibri"/>
                <a:ea typeface="Calibri"/>
                <a:cs typeface="Calibri"/>
                <a:sym typeface="Calibri"/>
              </a:rPr>
              <a:t>D3 - Data </a:t>
            </a:r>
            <a:r>
              <a:rPr lang="en" dirty="0">
                <a:latin typeface="Calibri"/>
                <a:ea typeface="Calibri"/>
                <a:cs typeface="Calibri"/>
                <a:sym typeface="Calibri"/>
              </a:rPr>
              <a:t>driven documents</a:t>
            </a:r>
          </a:p>
          <a:p>
            <a:pPr marL="457200" lvl="0" indent="-342900">
              <a:buClr>
                <a:schemeClr val="dk1"/>
              </a:buClr>
              <a:buSzPct val="166666"/>
            </a:pPr>
            <a:r>
              <a:rPr lang="en" dirty="0">
                <a:latin typeface="Calibri"/>
                <a:ea typeface="Calibri"/>
                <a:cs typeface="Calibri"/>
                <a:sym typeface="Calibri"/>
              </a:rPr>
              <a:t>Open source javascript </a:t>
            </a:r>
          </a:p>
          <a:p>
            <a:pPr marL="457200" lvl="0" indent="-342900">
              <a:buClr>
                <a:schemeClr val="dk1"/>
              </a:buClr>
              <a:buSzPct val="166666"/>
            </a:pPr>
            <a:r>
              <a:rPr lang="en" dirty="0">
                <a:latin typeface="Calibri"/>
                <a:ea typeface="Calibri"/>
                <a:cs typeface="Calibri"/>
                <a:sym typeface="Calibri"/>
              </a:rPr>
              <a:t>Document Object Model based on Web standards</a:t>
            </a:r>
          </a:p>
          <a:p>
            <a:pPr marL="457200" lvl="0" indent="-342900">
              <a:buClr>
                <a:schemeClr val="dk1"/>
              </a:buClr>
              <a:buSzPct val="166666"/>
            </a:pPr>
            <a:r>
              <a:rPr lang="en" dirty="0">
                <a:latin typeface="Calibri"/>
                <a:ea typeface="Calibri"/>
                <a:cs typeface="Calibri"/>
                <a:sym typeface="Calibri"/>
              </a:rPr>
              <a:t>Flexible extensions for data visualization</a:t>
            </a:r>
          </a:p>
          <a:p>
            <a:pPr marL="457200" lvl="0" indent="-342900">
              <a:lnSpc>
                <a:spcPct val="115000"/>
              </a:lnSpc>
              <a:spcBef>
                <a:spcPts val="800"/>
              </a:spcBef>
              <a:buClr>
                <a:schemeClr val="dk1"/>
              </a:buClr>
              <a:buSzPct val="166666"/>
            </a:pPr>
            <a:r>
              <a:rPr lang="en" dirty="0">
                <a:latin typeface="Calibri"/>
                <a:ea typeface="Calibri"/>
                <a:cs typeface="Calibri"/>
                <a:sym typeface="Calibri"/>
              </a:rPr>
              <a:t>Use browser to show the maps shape images</a:t>
            </a:r>
          </a:p>
          <a:p>
            <a:pPr marL="457200" lvl="0" indent="-342900">
              <a:lnSpc>
                <a:spcPct val="115000"/>
              </a:lnSpc>
              <a:spcBef>
                <a:spcPts val="800"/>
              </a:spcBef>
              <a:buClr>
                <a:schemeClr val="dk1"/>
              </a:buClr>
              <a:buSzPct val="166666"/>
            </a:pPr>
            <a:r>
              <a:rPr lang="en" dirty="0">
                <a:latin typeface="Calibri"/>
                <a:ea typeface="Calibri"/>
                <a:cs typeface="Calibri"/>
                <a:sym typeface="Calibri"/>
              </a:rPr>
              <a:t>SW Requirement: Browser (IE 9 /Chrome/FireFox)</a:t>
            </a:r>
            <a:endParaRPr lang="en-US" dirty="0"/>
          </a:p>
        </p:txBody>
      </p:sp>
    </p:spTree>
    <p:extLst>
      <p:ext uri="{BB962C8B-B14F-4D97-AF65-F5344CB8AC3E}">
        <p14:creationId xmlns:p14="http://schemas.microsoft.com/office/powerpoint/2010/main" val="407888653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pPr>
              <a:buClrTx/>
            </a:pPr>
            <a:r>
              <a:rPr lang="en-US" sz="2000" dirty="0">
                <a:latin typeface="Calibri" panose="020F0502020204030204" pitchFamily="34" charset="0"/>
              </a:rPr>
              <a:t>D3 - </a:t>
            </a:r>
            <a:r>
              <a:rPr lang="en-US" sz="2000" dirty="0">
                <a:latin typeface="Calibri" panose="020F0502020204030204" pitchFamily="34" charset="0"/>
                <a:hlinkClick r:id="rId2"/>
              </a:rPr>
              <a:t>http://d3js.org</a:t>
            </a:r>
            <a:r>
              <a:rPr lang="en-US" sz="2000" dirty="0" smtClean="0">
                <a:latin typeface="Calibri" panose="020F0502020204030204" pitchFamily="34" charset="0"/>
                <a:hlinkClick r:id="rId2"/>
              </a:rPr>
              <a:t>/</a:t>
            </a:r>
            <a:endParaRPr lang="en-US" sz="2000" dirty="0" smtClean="0">
              <a:latin typeface="Calibri" panose="020F0502020204030204" pitchFamily="34" charset="0"/>
            </a:endParaRPr>
          </a:p>
          <a:p>
            <a:pPr>
              <a:buClrTx/>
            </a:pPr>
            <a:r>
              <a:rPr lang="en-US" sz="2000" dirty="0" err="1" smtClean="0">
                <a:latin typeface="Calibri" panose="020F0502020204030204" pitchFamily="34" charset="0"/>
              </a:rPr>
              <a:t>DataMaps</a:t>
            </a:r>
            <a:r>
              <a:rPr lang="en-US" sz="2000" dirty="0" smtClean="0">
                <a:latin typeface="Calibri" panose="020F0502020204030204" pitchFamily="34" charset="0"/>
              </a:rPr>
              <a:t> </a:t>
            </a:r>
            <a:r>
              <a:rPr lang="en-US" sz="2000" dirty="0">
                <a:latin typeface="Calibri" panose="020F0502020204030204" pitchFamily="34" charset="0"/>
              </a:rPr>
              <a:t>- </a:t>
            </a:r>
            <a:r>
              <a:rPr lang="en-US" sz="2000" dirty="0">
                <a:latin typeface="Calibri" panose="020F0502020204030204" pitchFamily="34" charset="0"/>
                <a:hlinkClick r:id="rId3"/>
              </a:rPr>
              <a:t>http://datamaps.github.io</a:t>
            </a:r>
            <a:r>
              <a:rPr lang="en-US" sz="2000" dirty="0" smtClean="0">
                <a:latin typeface="Calibri" panose="020F0502020204030204" pitchFamily="34" charset="0"/>
                <a:hlinkClick r:id="rId3"/>
              </a:rPr>
              <a:t>/</a:t>
            </a:r>
            <a:endParaRPr lang="en-US" sz="2000" dirty="0" smtClean="0">
              <a:latin typeface="Calibri" panose="020F0502020204030204" pitchFamily="34" charset="0"/>
            </a:endParaRPr>
          </a:p>
          <a:p>
            <a:pPr>
              <a:buClrTx/>
            </a:pPr>
            <a:r>
              <a:rPr lang="en-US" sz="2000" dirty="0" smtClean="0">
                <a:latin typeface="Calibri" panose="020F0502020204030204" pitchFamily="34" charset="0"/>
              </a:rPr>
              <a:t>Bubble Maps – </a:t>
            </a:r>
          </a:p>
          <a:p>
            <a:endParaRPr lang="en-US" dirty="0" smtClean="0"/>
          </a:p>
          <a:p>
            <a:endParaRPr lang="en-US" dirty="0"/>
          </a:p>
        </p:txBody>
      </p:sp>
      <p:pic>
        <p:nvPicPr>
          <p:cNvPr id="5" name="Picture 4"/>
          <p:cNvPicPr>
            <a:picLocks noChangeAspect="1"/>
          </p:cNvPicPr>
          <p:nvPr/>
        </p:nvPicPr>
        <p:blipFill rotWithShape="1">
          <a:blip r:embed="rId4"/>
          <a:srcRect l="17203" t="8333" r="18960" b="12500"/>
          <a:stretch/>
        </p:blipFill>
        <p:spPr>
          <a:xfrm>
            <a:off x="1600200" y="3962400"/>
            <a:ext cx="4690533" cy="2243663"/>
          </a:xfrm>
          <a:prstGeom prst="rect">
            <a:avLst/>
          </a:prstGeom>
        </p:spPr>
      </p:pic>
    </p:spTree>
    <p:extLst>
      <p:ext uri="{BB962C8B-B14F-4D97-AF65-F5344CB8AC3E}">
        <p14:creationId xmlns:p14="http://schemas.microsoft.com/office/powerpoint/2010/main" val="2702968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866" y="915337"/>
            <a:ext cx="6798734" cy="934229"/>
          </a:xfrm>
        </p:spPr>
        <p:txBody>
          <a:bodyPr/>
          <a:lstStyle/>
          <a:p>
            <a:r>
              <a:rPr lang="en-US" dirty="0" smtClean="0"/>
              <a:t>Client Background</a:t>
            </a:r>
            <a:endParaRPr lang="en-US" dirty="0"/>
          </a:p>
        </p:txBody>
      </p:sp>
      <p:sp>
        <p:nvSpPr>
          <p:cNvPr id="3" name="Content Placeholder 2"/>
          <p:cNvSpPr>
            <a:spLocks noGrp="1"/>
          </p:cNvSpPr>
          <p:nvPr>
            <p:ph idx="1"/>
          </p:nvPr>
        </p:nvSpPr>
        <p:spPr/>
        <p:txBody>
          <a:bodyPr/>
          <a:lstStyle/>
          <a:p>
            <a:pPr marL="0" indent="0">
              <a:buNone/>
            </a:pPr>
            <a:endParaRPr lang="en-US" dirty="0" smtClean="0"/>
          </a:p>
          <a:p>
            <a:endParaRPr lang="en-US" dirty="0"/>
          </a:p>
        </p:txBody>
      </p:sp>
      <p:sp>
        <p:nvSpPr>
          <p:cNvPr id="21" name="Rounded Rectangle 20"/>
          <p:cNvSpPr/>
          <p:nvPr/>
        </p:nvSpPr>
        <p:spPr>
          <a:xfrm>
            <a:off x="2222500" y="3470094"/>
            <a:ext cx="4686300" cy="7315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b="1" dirty="0" smtClean="0"/>
              <a:t>International Trade Administration (ITA)</a:t>
            </a:r>
            <a:endParaRPr lang="en-US" b="1" dirty="0"/>
          </a:p>
        </p:txBody>
      </p:sp>
      <p:sp>
        <p:nvSpPr>
          <p:cNvPr id="22" name="Rounded Rectangle 21"/>
          <p:cNvSpPr/>
          <p:nvPr/>
        </p:nvSpPr>
        <p:spPr>
          <a:xfrm>
            <a:off x="2362200" y="2359322"/>
            <a:ext cx="4419600" cy="7315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b="1" dirty="0" smtClean="0"/>
              <a:t>U.S. Department of Commerce</a:t>
            </a:r>
            <a:endParaRPr lang="en-US" b="1" dirty="0"/>
          </a:p>
        </p:txBody>
      </p:sp>
      <p:sp>
        <p:nvSpPr>
          <p:cNvPr id="23" name="Rounded Rectangle 22"/>
          <p:cNvSpPr/>
          <p:nvPr/>
        </p:nvSpPr>
        <p:spPr>
          <a:xfrm>
            <a:off x="850900" y="4564987"/>
            <a:ext cx="2781300" cy="7315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b="1" dirty="0" smtClean="0"/>
              <a:t>Global Markets</a:t>
            </a:r>
            <a:endParaRPr lang="en-US" b="1" dirty="0"/>
          </a:p>
        </p:txBody>
      </p:sp>
      <p:sp>
        <p:nvSpPr>
          <p:cNvPr id="24" name="Rounded Rectangle 23"/>
          <p:cNvSpPr/>
          <p:nvPr/>
        </p:nvSpPr>
        <p:spPr>
          <a:xfrm>
            <a:off x="5482697" y="4563043"/>
            <a:ext cx="2819400" cy="7315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b="1" dirty="0" smtClean="0">
                <a:latin typeface="Cambria" panose="02040503050406030204" pitchFamily="18" charset="0"/>
              </a:rPr>
              <a:t>Industry and Analysis</a:t>
            </a:r>
          </a:p>
        </p:txBody>
      </p:sp>
      <p:sp>
        <p:nvSpPr>
          <p:cNvPr id="25" name="Rounded Rectangle 24"/>
          <p:cNvSpPr/>
          <p:nvPr/>
        </p:nvSpPr>
        <p:spPr>
          <a:xfrm>
            <a:off x="2505529" y="5511578"/>
            <a:ext cx="4038600" cy="73152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b="1" dirty="0" smtClean="0">
                <a:latin typeface="Cambria" panose="02040503050406030204" pitchFamily="18" charset="0"/>
              </a:rPr>
              <a:t>Enforcement and Compliance (E&amp;C)</a:t>
            </a:r>
            <a:endParaRPr lang="en-US" b="1" dirty="0"/>
          </a:p>
        </p:txBody>
      </p:sp>
      <p:sp>
        <p:nvSpPr>
          <p:cNvPr id="26" name="Down Arrow 25"/>
          <p:cNvSpPr/>
          <p:nvPr/>
        </p:nvSpPr>
        <p:spPr>
          <a:xfrm>
            <a:off x="4476583" y="4085908"/>
            <a:ext cx="190834" cy="1521853"/>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27" name="Down Arrow 26"/>
          <p:cNvSpPr/>
          <p:nvPr/>
        </p:nvSpPr>
        <p:spPr>
          <a:xfrm>
            <a:off x="6222666" y="4154097"/>
            <a:ext cx="190834" cy="440826"/>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28" name="Down Arrow 27"/>
          <p:cNvSpPr/>
          <p:nvPr/>
        </p:nvSpPr>
        <p:spPr>
          <a:xfrm>
            <a:off x="2603500" y="4154097"/>
            <a:ext cx="190834" cy="440826"/>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017065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circle(in)">
                                      <p:cBhvr>
                                        <p:cTn id="23" dur="2000"/>
                                        <p:tgtEl>
                                          <p:spTgt spid="26"/>
                                        </p:tgtEl>
                                      </p:cBhvr>
                                    </p:animEffect>
                                  </p:childTnLst>
                                </p:cTn>
                              </p:par>
                              <p:par>
                                <p:cTn id="24" presetID="31" presetClass="entr" presetSubtype="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 calcmode="lin" valueType="num">
                                      <p:cBhvr>
                                        <p:cTn id="26" dur="1000" fill="hold"/>
                                        <p:tgtEl>
                                          <p:spTgt spid="25"/>
                                        </p:tgtEl>
                                        <p:attrNameLst>
                                          <p:attrName>ppt_w</p:attrName>
                                        </p:attrNameLst>
                                      </p:cBhvr>
                                      <p:tavLst>
                                        <p:tav tm="0">
                                          <p:val>
                                            <p:fltVal val="0"/>
                                          </p:val>
                                        </p:tav>
                                        <p:tav tm="100000">
                                          <p:val>
                                            <p:strVal val="#ppt_w"/>
                                          </p:val>
                                        </p:tav>
                                      </p:tavLst>
                                    </p:anim>
                                    <p:anim calcmode="lin" valueType="num">
                                      <p:cBhvr>
                                        <p:cTn id="27" dur="1000" fill="hold"/>
                                        <p:tgtEl>
                                          <p:spTgt spid="25"/>
                                        </p:tgtEl>
                                        <p:attrNameLst>
                                          <p:attrName>ppt_h</p:attrName>
                                        </p:attrNameLst>
                                      </p:cBhvr>
                                      <p:tavLst>
                                        <p:tav tm="0">
                                          <p:val>
                                            <p:fltVal val="0"/>
                                          </p:val>
                                        </p:tav>
                                        <p:tav tm="100000">
                                          <p:val>
                                            <p:strVal val="#ppt_h"/>
                                          </p:val>
                                        </p:tav>
                                      </p:tavLst>
                                    </p:anim>
                                    <p:anim calcmode="lin" valueType="num">
                                      <p:cBhvr>
                                        <p:cTn id="28" dur="1000" fill="hold"/>
                                        <p:tgtEl>
                                          <p:spTgt spid="25"/>
                                        </p:tgtEl>
                                        <p:attrNameLst>
                                          <p:attrName>style.rotation</p:attrName>
                                        </p:attrNameLst>
                                      </p:cBhvr>
                                      <p:tavLst>
                                        <p:tav tm="0">
                                          <p:val>
                                            <p:fltVal val="90"/>
                                          </p:val>
                                        </p:tav>
                                        <p:tav tm="100000">
                                          <p:val>
                                            <p:fltVal val="0"/>
                                          </p:val>
                                        </p:tav>
                                      </p:tavLst>
                                    </p:anim>
                                    <p:animEffect transition="in" filter="fade">
                                      <p:cBhvr>
                                        <p:cTn id="29"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4" grpId="0" animBg="1"/>
      <p:bldP spid="25" grpId="0" animBg="1"/>
      <p:bldP spid="26" grpId="0" animBg="1"/>
      <p:bldP spid="27" grpId="0" animBg="1"/>
      <p:bldP spid="2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866" y="915337"/>
            <a:ext cx="6798734" cy="1065863"/>
          </a:xfrm>
        </p:spPr>
        <p:txBody>
          <a:bodyPr/>
          <a:lstStyle/>
          <a:p>
            <a:r>
              <a:rPr lang="en" dirty="0"/>
              <a:t>E&amp;C Background</a:t>
            </a:r>
            <a:endParaRPr lang="en-US" dirty="0"/>
          </a:p>
        </p:txBody>
      </p:sp>
      <p:sp>
        <p:nvSpPr>
          <p:cNvPr id="3" name="Content Placeholder 2"/>
          <p:cNvSpPr>
            <a:spLocks noGrp="1"/>
          </p:cNvSpPr>
          <p:nvPr>
            <p:ph idx="1"/>
          </p:nvPr>
        </p:nvSpPr>
        <p:spPr/>
        <p:txBody>
          <a:bodyPr/>
          <a:lstStyle/>
          <a:p>
            <a:pPr lvl="0">
              <a:lnSpc>
                <a:spcPct val="115000"/>
              </a:lnSpc>
              <a:spcBef>
                <a:spcPts val="700"/>
              </a:spcBef>
              <a:buClr>
                <a:schemeClr val="dk1"/>
              </a:buClr>
              <a:buSzPct val="45833"/>
              <a:buNone/>
            </a:pPr>
            <a:r>
              <a:rPr lang="en" sz="2800" dirty="0">
                <a:solidFill>
                  <a:srgbClr val="000000"/>
                </a:solidFill>
                <a:latin typeface="Calibri"/>
                <a:ea typeface="Calibri"/>
                <a:cs typeface="Calibri"/>
                <a:sym typeface="Calibri"/>
              </a:rPr>
              <a:t>Functions:</a:t>
            </a:r>
          </a:p>
          <a:p>
            <a:pPr marL="457200" lvl="0" indent="-342900">
              <a:lnSpc>
                <a:spcPct val="115000"/>
              </a:lnSpc>
              <a:spcBef>
                <a:spcPts val="700"/>
              </a:spcBef>
              <a:buClr>
                <a:srgbClr val="000000"/>
              </a:buClr>
              <a:buSzPct val="100000"/>
              <a:buFont typeface="Calibri"/>
              <a:buChar char="●"/>
            </a:pPr>
            <a:r>
              <a:rPr lang="en" sz="2000" dirty="0">
                <a:solidFill>
                  <a:srgbClr val="000000"/>
                </a:solidFill>
                <a:latin typeface="Calibri"/>
                <a:ea typeface="Calibri"/>
                <a:cs typeface="Calibri"/>
                <a:sym typeface="Calibri"/>
              </a:rPr>
              <a:t>Strengthen the competitiveness of US Industry</a:t>
            </a:r>
          </a:p>
          <a:p>
            <a:pPr marL="457200" lvl="0" indent="-342900">
              <a:lnSpc>
                <a:spcPct val="115000"/>
              </a:lnSpc>
              <a:spcBef>
                <a:spcPts val="700"/>
              </a:spcBef>
              <a:buClr>
                <a:srgbClr val="000000"/>
              </a:buClr>
              <a:buSzPct val="100000"/>
              <a:buFont typeface="Calibri"/>
              <a:buChar char="●"/>
            </a:pPr>
            <a:r>
              <a:rPr lang="en" sz="2000" dirty="0">
                <a:solidFill>
                  <a:srgbClr val="000000"/>
                </a:solidFill>
                <a:latin typeface="Calibri"/>
                <a:ea typeface="Calibri"/>
                <a:cs typeface="Calibri"/>
                <a:sym typeface="Calibri"/>
              </a:rPr>
              <a:t>Promote Trade and Investment</a:t>
            </a:r>
          </a:p>
          <a:p>
            <a:pPr marL="457200" lvl="0" indent="-342900">
              <a:lnSpc>
                <a:spcPct val="115000"/>
              </a:lnSpc>
              <a:spcBef>
                <a:spcPts val="700"/>
              </a:spcBef>
              <a:buClr>
                <a:srgbClr val="000000"/>
              </a:buClr>
              <a:buSzPct val="100000"/>
              <a:buFont typeface="Calibri"/>
              <a:buChar char="●"/>
            </a:pPr>
            <a:r>
              <a:rPr lang="en" sz="2000" dirty="0">
                <a:solidFill>
                  <a:srgbClr val="000000"/>
                </a:solidFill>
                <a:latin typeface="Calibri"/>
                <a:ea typeface="Calibri"/>
                <a:cs typeface="Calibri"/>
                <a:sym typeface="Calibri"/>
              </a:rPr>
              <a:t>Ensures Fair Trade through rigorous enforcements of US trade laws and agreements</a:t>
            </a:r>
          </a:p>
          <a:p>
            <a:endParaRPr lang="en-US" dirty="0"/>
          </a:p>
        </p:txBody>
      </p:sp>
    </p:spTree>
    <p:extLst>
      <p:ext uri="{BB962C8B-B14F-4D97-AF65-F5344CB8AC3E}">
        <p14:creationId xmlns:p14="http://schemas.microsoft.com/office/powerpoint/2010/main" val="32512894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866" y="915337"/>
            <a:ext cx="6798734" cy="1065863"/>
          </a:xfrm>
        </p:spPr>
        <p:txBody>
          <a:bodyPr/>
          <a:lstStyle/>
          <a:p>
            <a:r>
              <a:rPr lang="en" dirty="0"/>
              <a:t>E&amp;C Services</a:t>
            </a:r>
            <a:endParaRPr lang="en-US" dirty="0"/>
          </a:p>
        </p:txBody>
      </p:sp>
      <p:sp>
        <p:nvSpPr>
          <p:cNvPr id="3" name="Content Placeholder 2"/>
          <p:cNvSpPr>
            <a:spLocks noGrp="1"/>
          </p:cNvSpPr>
          <p:nvPr>
            <p:ph idx="1"/>
          </p:nvPr>
        </p:nvSpPr>
        <p:spPr/>
        <p:txBody>
          <a:bodyPr>
            <a:normAutofit/>
          </a:bodyPr>
          <a:lstStyle/>
          <a:p>
            <a:pPr marL="457200" lvl="0" indent="-342900">
              <a:lnSpc>
                <a:spcPct val="115000"/>
              </a:lnSpc>
              <a:buClr>
                <a:schemeClr val="dk1"/>
              </a:buClr>
              <a:buSzPct val="100000"/>
              <a:buFont typeface="Calibri"/>
              <a:buChar char="●"/>
            </a:pPr>
            <a:r>
              <a:rPr lang="en" sz="1800" b="1" dirty="0">
                <a:latin typeface="Calibri"/>
                <a:ea typeface="Calibri"/>
                <a:cs typeface="Calibri"/>
                <a:sym typeface="Calibri"/>
              </a:rPr>
              <a:t>AD/CVD</a:t>
            </a:r>
          </a:p>
          <a:p>
            <a:pPr marL="914400" lvl="1" indent="-317500">
              <a:lnSpc>
                <a:spcPct val="115000"/>
              </a:lnSpc>
              <a:spcBef>
                <a:spcPts val="500"/>
              </a:spcBef>
              <a:buClr>
                <a:schemeClr val="dk1"/>
              </a:buClr>
              <a:buSzPct val="100000"/>
              <a:buFont typeface="Calibri"/>
              <a:buChar char="○"/>
            </a:pPr>
            <a:r>
              <a:rPr lang="en" sz="1400" dirty="0">
                <a:latin typeface="Calibri"/>
                <a:ea typeface="Calibri"/>
                <a:cs typeface="Calibri"/>
                <a:sym typeface="Calibri"/>
              </a:rPr>
              <a:t>Enforcement of U.S. antidumping duty (AD) and countervailing duty (CVD</a:t>
            </a:r>
            <a:r>
              <a:rPr lang="en" sz="1400" dirty="0" smtClean="0">
                <a:latin typeface="Calibri"/>
                <a:ea typeface="Calibri"/>
                <a:cs typeface="Calibri"/>
                <a:sym typeface="Calibri"/>
              </a:rPr>
              <a:t>)</a:t>
            </a:r>
            <a:endParaRPr lang="en" sz="1400" dirty="0">
              <a:latin typeface="Calibri"/>
              <a:ea typeface="Calibri"/>
              <a:cs typeface="Calibri"/>
              <a:sym typeface="Calibri"/>
            </a:endParaRPr>
          </a:p>
          <a:p>
            <a:pPr marL="457200" lvl="0" indent="-342900">
              <a:lnSpc>
                <a:spcPct val="115000"/>
              </a:lnSpc>
              <a:buClr>
                <a:schemeClr val="dk1"/>
              </a:buClr>
              <a:buSzPct val="100000"/>
              <a:buFont typeface="Calibri"/>
              <a:buChar char="●"/>
            </a:pPr>
            <a:r>
              <a:rPr lang="en" sz="1800" b="1" dirty="0" smtClean="0">
                <a:latin typeface="Calibri"/>
                <a:ea typeface="Calibri"/>
                <a:cs typeface="Calibri"/>
                <a:sym typeface="Calibri"/>
              </a:rPr>
              <a:t>Foreign </a:t>
            </a:r>
            <a:r>
              <a:rPr lang="en" sz="1800" b="1" dirty="0">
                <a:latin typeface="Calibri"/>
                <a:ea typeface="Calibri"/>
                <a:cs typeface="Calibri"/>
                <a:sym typeface="Calibri"/>
              </a:rPr>
              <a:t>Trade Zones</a:t>
            </a:r>
          </a:p>
          <a:p>
            <a:pPr marL="914400" lvl="1" indent="-317500">
              <a:lnSpc>
                <a:spcPct val="115000"/>
              </a:lnSpc>
              <a:spcBef>
                <a:spcPts val="500"/>
              </a:spcBef>
              <a:buClr>
                <a:schemeClr val="dk1"/>
              </a:buClr>
              <a:buSzPct val="100000"/>
              <a:buFont typeface="Calibri"/>
              <a:buChar char="○"/>
            </a:pPr>
            <a:r>
              <a:rPr lang="en" sz="1400" dirty="0">
                <a:latin typeface="Calibri"/>
                <a:ea typeface="Calibri"/>
                <a:cs typeface="Calibri"/>
                <a:sym typeface="Calibri"/>
              </a:rPr>
              <a:t>Improve U.S</a:t>
            </a:r>
            <a:r>
              <a:rPr lang="en" sz="1400" dirty="0" smtClean="0">
                <a:latin typeface="Calibri"/>
                <a:ea typeface="Calibri"/>
                <a:cs typeface="Calibri"/>
                <a:sym typeface="Calibri"/>
              </a:rPr>
              <a:t>. Industry </a:t>
            </a:r>
            <a:r>
              <a:rPr lang="en" sz="1400" dirty="0">
                <a:latin typeface="Calibri"/>
                <a:ea typeface="Calibri"/>
                <a:cs typeface="Calibri"/>
                <a:sym typeface="Calibri"/>
              </a:rPr>
              <a:t>competitiveness by reducing the costs of U.S. operations</a:t>
            </a:r>
          </a:p>
          <a:p>
            <a:pPr marL="457200" lvl="0" indent="-342900">
              <a:lnSpc>
                <a:spcPct val="115000"/>
              </a:lnSpc>
              <a:buClr>
                <a:schemeClr val="dk1"/>
              </a:buClr>
              <a:buSzPct val="100000"/>
              <a:buFont typeface="Calibri"/>
              <a:buChar char="●"/>
            </a:pPr>
            <a:r>
              <a:rPr lang="en" sz="1800" b="1" dirty="0" smtClean="0">
                <a:solidFill>
                  <a:schemeClr val="bg1"/>
                </a:solidFill>
                <a:latin typeface="Calibri"/>
                <a:ea typeface="Calibri"/>
                <a:cs typeface="Calibri"/>
                <a:sym typeface="Calibri"/>
              </a:rPr>
              <a:t>Policy and Negotiations</a:t>
            </a:r>
            <a:br>
              <a:rPr lang="en" sz="1800" b="1" dirty="0" smtClean="0">
                <a:solidFill>
                  <a:schemeClr val="bg1"/>
                </a:solidFill>
                <a:latin typeface="Calibri"/>
                <a:ea typeface="Calibri"/>
                <a:cs typeface="Calibri"/>
                <a:sym typeface="Calibri"/>
              </a:rPr>
            </a:br>
            <a:r>
              <a:rPr lang="en" sz="1800" b="1" dirty="0" smtClean="0">
                <a:solidFill>
                  <a:schemeClr val="bg1"/>
                </a:solidFill>
                <a:latin typeface="Calibri"/>
                <a:ea typeface="Calibri"/>
                <a:cs typeface="Calibri"/>
                <a:sym typeface="Calibri"/>
              </a:rPr>
              <a:t>Office </a:t>
            </a:r>
            <a:r>
              <a:rPr lang="en" sz="1800" b="1" dirty="0">
                <a:solidFill>
                  <a:schemeClr val="bg1"/>
                </a:solidFill>
                <a:latin typeface="Calibri"/>
                <a:ea typeface="Calibri"/>
                <a:cs typeface="Calibri"/>
                <a:sym typeface="Calibri"/>
              </a:rPr>
              <a:t>of Trade Agreements Negotiation and Compliance(TANC)</a:t>
            </a:r>
          </a:p>
          <a:p>
            <a:pPr marL="914400" lvl="1" indent="-317500">
              <a:buClr>
                <a:schemeClr val="dk1"/>
              </a:buClr>
              <a:buSzPct val="100000"/>
              <a:buFont typeface="Calibri"/>
              <a:buChar char="○"/>
            </a:pPr>
            <a:r>
              <a:rPr lang="en" sz="1400" dirty="0" smtClean="0">
                <a:solidFill>
                  <a:schemeClr val="bg1"/>
                </a:solidFill>
                <a:latin typeface="Calibri"/>
                <a:ea typeface="Calibri"/>
                <a:cs typeface="Calibri"/>
                <a:sym typeface="Calibri"/>
              </a:rPr>
              <a:t>Improve market access for U.S. exporters and investors.</a:t>
            </a:r>
          </a:p>
          <a:p>
            <a:pPr marL="914400" lvl="1" indent="-317500">
              <a:buClr>
                <a:schemeClr val="dk1"/>
              </a:buClr>
              <a:buSzPct val="100000"/>
              <a:buFont typeface="Calibri"/>
              <a:buChar char="○"/>
            </a:pPr>
            <a:r>
              <a:rPr lang="en" sz="1400" dirty="0" smtClean="0">
                <a:solidFill>
                  <a:schemeClr val="bg1"/>
                </a:solidFill>
                <a:latin typeface="Calibri"/>
                <a:ea typeface="Calibri"/>
                <a:cs typeface="Calibri"/>
                <a:sym typeface="Calibri"/>
              </a:rPr>
              <a:t>Ensures compliance by foreign governments with U.S. trade agreements.</a:t>
            </a:r>
            <a:endParaRPr lang="en" sz="1400"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9247571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TANC Cases</a:t>
            </a:r>
            <a:endParaRPr lang="en-US" dirty="0"/>
          </a:p>
        </p:txBody>
      </p:sp>
      <p:sp>
        <p:nvSpPr>
          <p:cNvPr id="3" name="Content Placeholder 2"/>
          <p:cNvSpPr>
            <a:spLocks noGrp="1"/>
          </p:cNvSpPr>
          <p:nvPr>
            <p:ph idx="1"/>
          </p:nvPr>
        </p:nvSpPr>
        <p:spPr>
          <a:xfrm>
            <a:off x="1176865" y="2490135"/>
            <a:ext cx="6798736" cy="3682065"/>
          </a:xfrm>
        </p:spPr>
        <p:txBody>
          <a:bodyPr>
            <a:normAutofit/>
          </a:bodyPr>
          <a:lstStyle/>
          <a:p>
            <a:pPr lvl="0">
              <a:lnSpc>
                <a:spcPct val="120000"/>
              </a:lnSpc>
              <a:spcBef>
                <a:spcPts val="0"/>
              </a:spcBef>
              <a:buNone/>
            </a:pPr>
            <a:r>
              <a:rPr lang="en" sz="1400" dirty="0">
                <a:latin typeface="Calibri"/>
                <a:ea typeface="Calibri"/>
                <a:cs typeface="Calibri"/>
                <a:sym typeface="Calibri"/>
              </a:rPr>
              <a:t>Nearly 950 individual trade barriers successfully reduced/removed since August 2013</a:t>
            </a:r>
          </a:p>
          <a:p>
            <a:pPr marL="457200" lvl="0" indent="-317500">
              <a:lnSpc>
                <a:spcPct val="120000"/>
              </a:lnSpc>
              <a:spcBef>
                <a:spcPts val="0"/>
              </a:spcBef>
              <a:buClr>
                <a:schemeClr val="dk1"/>
              </a:buClr>
              <a:buSzPct val="100000"/>
              <a:buFont typeface="Calibri"/>
              <a:buChar char="●"/>
            </a:pPr>
            <a:r>
              <a:rPr lang="en" sz="1400" b="1" dirty="0" smtClean="0">
                <a:latin typeface="Calibri"/>
                <a:ea typeface="Calibri"/>
                <a:cs typeface="Calibri"/>
                <a:sym typeface="Calibri"/>
              </a:rPr>
              <a:t>Technical </a:t>
            </a:r>
            <a:r>
              <a:rPr lang="en" sz="1400" b="1" dirty="0">
                <a:latin typeface="Calibri"/>
                <a:ea typeface="Calibri"/>
                <a:cs typeface="Calibri"/>
                <a:sym typeface="Calibri"/>
              </a:rPr>
              <a:t>Barriers to Trade</a:t>
            </a:r>
          </a:p>
          <a:p>
            <a:pPr marL="914400" lvl="1" indent="-304800">
              <a:lnSpc>
                <a:spcPct val="120000"/>
              </a:lnSpc>
              <a:spcBef>
                <a:spcPts val="0"/>
              </a:spcBef>
              <a:buClr>
                <a:schemeClr val="dk1"/>
              </a:buClr>
              <a:buSzPct val="100000"/>
              <a:buFont typeface="Calibri"/>
              <a:buChar char="○"/>
            </a:pPr>
            <a:r>
              <a:rPr lang="en" sz="1400" dirty="0">
                <a:latin typeface="Calibri"/>
                <a:ea typeface="Calibri"/>
                <a:cs typeface="Calibri"/>
                <a:sym typeface="Calibri"/>
              </a:rPr>
              <a:t>U</a:t>
            </a:r>
            <a:r>
              <a:rPr lang="en" sz="1400" dirty="0" smtClean="0">
                <a:latin typeface="Calibri"/>
                <a:ea typeface="Calibri"/>
                <a:cs typeface="Calibri"/>
                <a:sym typeface="Calibri"/>
              </a:rPr>
              <a:t>nfair </a:t>
            </a:r>
            <a:r>
              <a:rPr lang="en" sz="1400" dirty="0">
                <a:latin typeface="Calibri"/>
                <a:ea typeface="Calibri"/>
                <a:cs typeface="Calibri"/>
                <a:sym typeface="Calibri"/>
              </a:rPr>
              <a:t>testing or labeling </a:t>
            </a:r>
          </a:p>
          <a:p>
            <a:pPr marL="914400" lvl="1" indent="-304800">
              <a:lnSpc>
                <a:spcPct val="120000"/>
              </a:lnSpc>
              <a:spcBef>
                <a:spcPts val="0"/>
              </a:spcBef>
              <a:buClr>
                <a:schemeClr val="dk1"/>
              </a:buClr>
              <a:buSzPct val="100000"/>
              <a:buFont typeface="Calibri"/>
              <a:buChar char="○"/>
            </a:pPr>
            <a:r>
              <a:rPr lang="en" sz="1400" dirty="0">
                <a:latin typeface="Calibri"/>
                <a:ea typeface="Calibri"/>
                <a:cs typeface="Calibri"/>
                <a:sym typeface="Calibri"/>
              </a:rPr>
              <a:t>U</a:t>
            </a:r>
            <a:r>
              <a:rPr lang="en" sz="1400" dirty="0" smtClean="0">
                <a:latin typeface="Calibri"/>
                <a:ea typeface="Calibri"/>
                <a:cs typeface="Calibri"/>
                <a:sym typeface="Calibri"/>
              </a:rPr>
              <a:t>nfair </a:t>
            </a:r>
            <a:r>
              <a:rPr lang="en" sz="1400" dirty="0">
                <a:latin typeface="Calibri"/>
                <a:ea typeface="Calibri"/>
                <a:cs typeface="Calibri"/>
                <a:sym typeface="Calibri"/>
              </a:rPr>
              <a:t>certification requirements</a:t>
            </a:r>
          </a:p>
          <a:p>
            <a:pPr marL="457200" lvl="0" indent="-317500">
              <a:lnSpc>
                <a:spcPct val="120000"/>
              </a:lnSpc>
              <a:spcBef>
                <a:spcPts val="0"/>
              </a:spcBef>
              <a:buClr>
                <a:schemeClr val="dk1"/>
              </a:buClr>
              <a:buSzPct val="100000"/>
              <a:buFont typeface="Calibri"/>
              <a:buChar char="●"/>
            </a:pPr>
            <a:r>
              <a:rPr lang="en" sz="1400" b="1" dirty="0" smtClean="0">
                <a:latin typeface="Calibri"/>
                <a:ea typeface="Calibri"/>
                <a:cs typeface="Calibri"/>
                <a:sym typeface="Calibri"/>
              </a:rPr>
              <a:t>Government </a:t>
            </a:r>
            <a:r>
              <a:rPr lang="en" sz="1400" b="1" dirty="0">
                <a:latin typeface="Calibri"/>
                <a:ea typeface="Calibri"/>
                <a:cs typeface="Calibri"/>
                <a:sym typeface="Calibri"/>
              </a:rPr>
              <a:t>Procurement</a:t>
            </a:r>
            <a:r>
              <a:rPr lang="en" sz="1400" dirty="0">
                <a:latin typeface="Calibri"/>
                <a:ea typeface="Calibri"/>
                <a:cs typeface="Calibri"/>
                <a:sym typeface="Calibri"/>
              </a:rPr>
              <a:t> problems</a:t>
            </a:r>
          </a:p>
          <a:p>
            <a:pPr marL="457200" lvl="0" indent="-317500">
              <a:lnSpc>
                <a:spcPct val="120000"/>
              </a:lnSpc>
              <a:spcBef>
                <a:spcPts val="0"/>
              </a:spcBef>
              <a:buClr>
                <a:schemeClr val="dk1"/>
              </a:buClr>
              <a:buSzPct val="100000"/>
              <a:buFont typeface="Calibri"/>
              <a:buChar char="●"/>
            </a:pPr>
            <a:r>
              <a:rPr lang="en" sz="1400" b="1" dirty="0" smtClean="0">
                <a:latin typeface="Calibri"/>
                <a:ea typeface="Calibri"/>
                <a:cs typeface="Calibri"/>
                <a:sym typeface="Calibri"/>
              </a:rPr>
              <a:t>Border </a:t>
            </a:r>
            <a:r>
              <a:rPr lang="en" sz="1400" b="1" dirty="0">
                <a:latin typeface="Calibri"/>
                <a:ea typeface="Calibri"/>
                <a:cs typeface="Calibri"/>
                <a:sym typeface="Calibri"/>
              </a:rPr>
              <a:t>Barriers </a:t>
            </a:r>
            <a:r>
              <a:rPr lang="en" sz="1400" dirty="0">
                <a:latin typeface="Calibri"/>
                <a:ea typeface="Calibri"/>
                <a:cs typeface="Calibri"/>
                <a:sym typeface="Calibri"/>
              </a:rPr>
              <a:t>such as </a:t>
            </a:r>
          </a:p>
          <a:p>
            <a:pPr marL="914400" lvl="1" indent="-304800">
              <a:lnSpc>
                <a:spcPct val="120000"/>
              </a:lnSpc>
              <a:spcBef>
                <a:spcPts val="0"/>
              </a:spcBef>
              <a:buClr>
                <a:schemeClr val="dk1"/>
              </a:buClr>
              <a:buSzPct val="100000"/>
              <a:buFont typeface="Calibri"/>
              <a:buChar char="○"/>
            </a:pPr>
            <a:r>
              <a:rPr lang="en" sz="1400" dirty="0" smtClean="0">
                <a:latin typeface="Calibri"/>
                <a:ea typeface="Calibri"/>
                <a:cs typeface="Calibri"/>
                <a:sym typeface="Calibri"/>
              </a:rPr>
              <a:t>Burdensome </a:t>
            </a:r>
            <a:r>
              <a:rPr lang="en" sz="1400" dirty="0">
                <a:latin typeface="Calibri"/>
                <a:ea typeface="Calibri"/>
                <a:cs typeface="Calibri"/>
                <a:sym typeface="Calibri"/>
              </a:rPr>
              <a:t>customs procedures</a:t>
            </a:r>
          </a:p>
          <a:p>
            <a:pPr marL="914400" lvl="1" indent="-304800">
              <a:lnSpc>
                <a:spcPct val="120000"/>
              </a:lnSpc>
              <a:spcBef>
                <a:spcPts val="0"/>
              </a:spcBef>
              <a:buClr>
                <a:schemeClr val="dk1"/>
              </a:buClr>
              <a:buSzPct val="100000"/>
              <a:buFont typeface="Calibri"/>
              <a:buChar char="○"/>
            </a:pPr>
            <a:r>
              <a:rPr lang="en" sz="1400" dirty="0">
                <a:latin typeface="Calibri"/>
                <a:ea typeface="Calibri"/>
                <a:cs typeface="Calibri"/>
                <a:sym typeface="Calibri"/>
              </a:rPr>
              <a:t>I</a:t>
            </a:r>
            <a:r>
              <a:rPr lang="en" sz="1400" dirty="0" smtClean="0">
                <a:latin typeface="Calibri"/>
                <a:ea typeface="Calibri"/>
                <a:cs typeface="Calibri"/>
                <a:sym typeface="Calibri"/>
              </a:rPr>
              <a:t>mport </a:t>
            </a:r>
            <a:r>
              <a:rPr lang="en" sz="1400" dirty="0">
                <a:latin typeface="Calibri"/>
                <a:ea typeface="Calibri"/>
                <a:cs typeface="Calibri"/>
                <a:sym typeface="Calibri"/>
              </a:rPr>
              <a:t>licensing requirements </a:t>
            </a:r>
          </a:p>
          <a:p>
            <a:pPr marL="914400" lvl="1" indent="-304800">
              <a:lnSpc>
                <a:spcPct val="120000"/>
              </a:lnSpc>
              <a:spcBef>
                <a:spcPts val="0"/>
              </a:spcBef>
              <a:buClr>
                <a:schemeClr val="dk1"/>
              </a:buClr>
              <a:buSzPct val="100000"/>
              <a:buFont typeface="Calibri"/>
              <a:buChar char="○"/>
            </a:pPr>
            <a:r>
              <a:rPr lang="en" sz="1400" dirty="0">
                <a:latin typeface="Calibri"/>
                <a:ea typeface="Calibri"/>
                <a:cs typeface="Calibri"/>
                <a:sym typeface="Calibri"/>
              </a:rPr>
              <a:t>I</a:t>
            </a:r>
            <a:r>
              <a:rPr lang="en" sz="1400" dirty="0" smtClean="0">
                <a:latin typeface="Calibri"/>
                <a:ea typeface="Calibri"/>
                <a:cs typeface="Calibri"/>
                <a:sym typeface="Calibri"/>
              </a:rPr>
              <a:t>ncorrect </a:t>
            </a:r>
            <a:r>
              <a:rPr lang="en" sz="1400" dirty="0">
                <a:latin typeface="Calibri"/>
                <a:ea typeface="Calibri"/>
                <a:cs typeface="Calibri"/>
                <a:sym typeface="Calibri"/>
              </a:rPr>
              <a:t>valuation or classification of exports</a:t>
            </a:r>
          </a:p>
          <a:p>
            <a:pPr marL="457200" lvl="0" indent="-317500">
              <a:lnSpc>
                <a:spcPct val="120000"/>
              </a:lnSpc>
              <a:spcBef>
                <a:spcPts val="0"/>
              </a:spcBef>
              <a:buClr>
                <a:schemeClr val="dk1"/>
              </a:buClr>
              <a:buSzPct val="100000"/>
              <a:buFont typeface="Calibri"/>
              <a:buChar char="●"/>
            </a:pPr>
            <a:r>
              <a:rPr lang="en" sz="1400" dirty="0" smtClean="0">
                <a:latin typeface="Calibri"/>
                <a:ea typeface="Calibri"/>
                <a:cs typeface="Calibri"/>
                <a:sym typeface="Calibri"/>
              </a:rPr>
              <a:t>Discriminatory </a:t>
            </a:r>
            <a:r>
              <a:rPr lang="en" sz="1400" b="1" dirty="0">
                <a:latin typeface="Calibri"/>
                <a:ea typeface="Calibri"/>
                <a:cs typeface="Calibri"/>
                <a:sym typeface="Calibri"/>
              </a:rPr>
              <a:t>Investment</a:t>
            </a:r>
            <a:r>
              <a:rPr lang="en" sz="1400" dirty="0">
                <a:latin typeface="Calibri"/>
                <a:ea typeface="Calibri"/>
                <a:cs typeface="Calibri"/>
                <a:sym typeface="Calibri"/>
              </a:rPr>
              <a:t> requirements.</a:t>
            </a:r>
          </a:p>
          <a:p>
            <a:pPr marL="0" indent="0">
              <a:buNone/>
            </a:pPr>
            <a:endParaRPr lang="en-US" sz="1400" dirty="0"/>
          </a:p>
        </p:txBody>
      </p:sp>
    </p:spTree>
    <p:extLst>
      <p:ext uri="{BB962C8B-B14F-4D97-AF65-F5344CB8AC3E}">
        <p14:creationId xmlns:p14="http://schemas.microsoft.com/office/powerpoint/2010/main" val="1862716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Program </a:t>
            </a:r>
            <a:r>
              <a:rPr lang="en" dirty="0" smtClean="0"/>
              <a:t>Results – by Country</a:t>
            </a:r>
            <a:endParaRPr lang="en-US" dirty="0"/>
          </a:p>
        </p:txBody>
      </p:sp>
      <p:sp>
        <p:nvSpPr>
          <p:cNvPr id="3" name="Content Placeholder 2"/>
          <p:cNvSpPr>
            <a:spLocks noGrp="1"/>
          </p:cNvSpPr>
          <p:nvPr>
            <p:ph idx="1"/>
          </p:nvPr>
        </p:nvSpPr>
        <p:spPr>
          <a:xfrm>
            <a:off x="1176865" y="2490136"/>
            <a:ext cx="6798736" cy="3224866"/>
          </a:xfrm>
        </p:spPr>
        <p:txBody>
          <a:bodyPr/>
          <a:lstStyle/>
          <a:p>
            <a:endParaRPr lang="en-US" dirty="0"/>
          </a:p>
        </p:txBody>
      </p:sp>
      <p:pic>
        <p:nvPicPr>
          <p:cNvPr id="5" name="Shape 71"/>
          <p:cNvPicPr preferRelativeResize="0"/>
          <p:nvPr/>
        </p:nvPicPr>
        <p:blipFill>
          <a:blip r:embed="rId2"/>
          <a:stretch>
            <a:fillRect/>
          </a:stretch>
        </p:blipFill>
        <p:spPr>
          <a:xfrm>
            <a:off x="1371600" y="2490135"/>
            <a:ext cx="6604000" cy="3224866"/>
          </a:xfrm>
          <a:prstGeom prst="rect">
            <a:avLst/>
          </a:prstGeom>
        </p:spPr>
      </p:pic>
    </p:spTree>
    <p:extLst>
      <p:ext uri="{BB962C8B-B14F-4D97-AF65-F5344CB8AC3E}">
        <p14:creationId xmlns:p14="http://schemas.microsoft.com/office/powerpoint/2010/main" val="6119615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Program </a:t>
            </a:r>
            <a:r>
              <a:rPr lang="en" dirty="0" smtClean="0"/>
              <a:t>Results – by Issue</a:t>
            </a:r>
            <a:endParaRPr lang="en-US" dirty="0"/>
          </a:p>
        </p:txBody>
      </p:sp>
      <p:pic>
        <p:nvPicPr>
          <p:cNvPr id="5" name="Shape 77"/>
          <p:cNvPicPr preferRelativeResize="0"/>
          <p:nvPr/>
        </p:nvPicPr>
        <p:blipFill>
          <a:blip r:embed="rId2"/>
          <a:stretch>
            <a:fillRect/>
          </a:stretch>
        </p:blipFill>
        <p:spPr>
          <a:xfrm>
            <a:off x="1295400" y="2438400"/>
            <a:ext cx="6658429" cy="3200400"/>
          </a:xfrm>
          <a:prstGeom prst="rect">
            <a:avLst/>
          </a:prstGeom>
        </p:spPr>
      </p:pic>
    </p:spTree>
    <p:extLst>
      <p:ext uri="{BB962C8B-B14F-4D97-AF65-F5344CB8AC3E}">
        <p14:creationId xmlns:p14="http://schemas.microsoft.com/office/powerpoint/2010/main" val="14228947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Program </a:t>
            </a:r>
            <a:r>
              <a:rPr lang="en" dirty="0" smtClean="0"/>
              <a:t>Results – by Industry</a:t>
            </a:r>
            <a:endParaRPr lang="en-US" dirty="0"/>
          </a:p>
        </p:txBody>
      </p:sp>
      <p:pic>
        <p:nvPicPr>
          <p:cNvPr id="5" name="Shape 83"/>
          <p:cNvPicPr preferRelativeResize="0"/>
          <p:nvPr/>
        </p:nvPicPr>
        <p:blipFill>
          <a:blip r:embed="rId2"/>
          <a:stretch>
            <a:fillRect/>
          </a:stretch>
        </p:blipFill>
        <p:spPr>
          <a:xfrm>
            <a:off x="1388532" y="2514601"/>
            <a:ext cx="6375401" cy="3124200"/>
          </a:xfrm>
          <a:prstGeom prst="rect">
            <a:avLst/>
          </a:prstGeom>
        </p:spPr>
      </p:pic>
    </p:spTree>
    <p:extLst>
      <p:ext uri="{BB962C8B-B14F-4D97-AF65-F5344CB8AC3E}">
        <p14:creationId xmlns:p14="http://schemas.microsoft.com/office/powerpoint/2010/main" val="160429252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rotWithShape="1">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1344</TotalTime>
  <Words>1033</Words>
  <Application>Microsoft Office PowerPoint</Application>
  <PresentationFormat>On-screen Show (4:3)</PresentationFormat>
  <Paragraphs>153</Paragraphs>
  <Slides>28</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Cambria</vt:lpstr>
      <vt:lpstr>Courier New</vt:lpstr>
      <vt:lpstr>Garamond</vt:lpstr>
      <vt:lpstr>Organic</vt:lpstr>
      <vt:lpstr>- U.S. Department of Commerce -  Mapping Software for Trade Enforcement and Compliance Information</vt:lpstr>
      <vt:lpstr> Agenda</vt:lpstr>
      <vt:lpstr>Client Background</vt:lpstr>
      <vt:lpstr>E&amp;C Background</vt:lpstr>
      <vt:lpstr>E&amp;C Services</vt:lpstr>
      <vt:lpstr>TANC Cases</vt:lpstr>
      <vt:lpstr>Program Results – by Country</vt:lpstr>
      <vt:lpstr>Program Results – by Issue</vt:lpstr>
      <vt:lpstr>Program Results – by Industry</vt:lpstr>
      <vt:lpstr>Program Results - Maps</vt:lpstr>
      <vt:lpstr>Problem Statement</vt:lpstr>
      <vt:lpstr>Project Benefit</vt:lpstr>
      <vt:lpstr>Project Scope: Our Solution</vt:lpstr>
      <vt:lpstr>Design – Application Flow</vt:lpstr>
      <vt:lpstr>Design – Evaluation of Approaches</vt:lpstr>
      <vt:lpstr>Development – Technical Details</vt:lpstr>
      <vt:lpstr>Product Demo</vt:lpstr>
      <vt:lpstr>Categories Filter Forms AD/CVD Actions</vt:lpstr>
      <vt:lpstr>Categories Filter Forms  Foreign Trade Zones</vt:lpstr>
      <vt:lpstr>Categories Filter Forms Trade Remedy Actions</vt:lpstr>
      <vt:lpstr>Categories Filter Forms Enforcement and Compliance Highlights</vt:lpstr>
      <vt:lpstr>Software Development Practices</vt:lpstr>
      <vt:lpstr>Implementation Challenges</vt:lpstr>
      <vt:lpstr>Scope for Future Work</vt:lpstr>
      <vt:lpstr>Recommendations</vt:lpstr>
      <vt:lpstr>Q&amp;A</vt:lpstr>
      <vt:lpstr>Appendix</vt:lpstr>
      <vt:lpstr>References</vt:lpstr>
    </vt:vector>
  </TitlesOfParts>
  <Company>Carnegie Mellon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sooraj</dc:creator>
  <cp:lastModifiedBy>Vandana Haradikar</cp:lastModifiedBy>
  <cp:revision>276</cp:revision>
  <dcterms:created xsi:type="dcterms:W3CDTF">2014-01-20T18:54:12Z</dcterms:created>
  <dcterms:modified xsi:type="dcterms:W3CDTF">2014-04-30T17:53:02Z</dcterms:modified>
</cp:coreProperties>
</file>

<file path=docProps/thumbnail.jpeg>
</file>